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8"/>
  </p:notesMasterIdLst>
  <p:sldIdLst>
    <p:sldId id="710" r:id="rId2"/>
    <p:sldId id="716" r:id="rId3"/>
    <p:sldId id="717" r:id="rId4"/>
    <p:sldId id="718" r:id="rId5"/>
    <p:sldId id="719" r:id="rId6"/>
    <p:sldId id="720" r:id="rId7"/>
    <p:sldId id="721" r:id="rId8"/>
    <p:sldId id="722" r:id="rId9"/>
    <p:sldId id="723" r:id="rId10"/>
    <p:sldId id="724" r:id="rId11"/>
    <p:sldId id="725" r:id="rId12"/>
    <p:sldId id="727" r:id="rId13"/>
    <p:sldId id="726" r:id="rId14"/>
    <p:sldId id="728" r:id="rId15"/>
    <p:sldId id="729" r:id="rId16"/>
    <p:sldId id="793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2" r:id="rId29"/>
    <p:sldId id="743" r:id="rId30"/>
    <p:sldId id="744" r:id="rId31"/>
    <p:sldId id="745" r:id="rId32"/>
    <p:sldId id="746" r:id="rId33"/>
    <p:sldId id="747" r:id="rId34"/>
    <p:sldId id="748" r:id="rId35"/>
    <p:sldId id="749" r:id="rId36"/>
    <p:sldId id="750" r:id="rId37"/>
    <p:sldId id="751" r:id="rId38"/>
    <p:sldId id="752" r:id="rId39"/>
    <p:sldId id="753" r:id="rId40"/>
    <p:sldId id="754" r:id="rId41"/>
    <p:sldId id="755" r:id="rId42"/>
    <p:sldId id="756" r:id="rId43"/>
    <p:sldId id="757" r:id="rId44"/>
    <p:sldId id="758" r:id="rId45"/>
    <p:sldId id="759" r:id="rId46"/>
    <p:sldId id="760" r:id="rId47"/>
    <p:sldId id="761" r:id="rId48"/>
    <p:sldId id="762" r:id="rId49"/>
    <p:sldId id="763" r:id="rId50"/>
    <p:sldId id="764" r:id="rId51"/>
    <p:sldId id="765" r:id="rId52"/>
    <p:sldId id="766" r:id="rId53"/>
    <p:sldId id="768" r:id="rId54"/>
    <p:sldId id="769" r:id="rId55"/>
    <p:sldId id="771" r:id="rId56"/>
    <p:sldId id="772" r:id="rId57"/>
    <p:sldId id="773" r:id="rId58"/>
    <p:sldId id="774" r:id="rId59"/>
    <p:sldId id="775" r:id="rId60"/>
    <p:sldId id="776" r:id="rId61"/>
    <p:sldId id="777" r:id="rId62"/>
    <p:sldId id="778" r:id="rId63"/>
    <p:sldId id="779" r:id="rId64"/>
    <p:sldId id="780" r:id="rId65"/>
    <p:sldId id="781" r:id="rId66"/>
    <p:sldId id="782" r:id="rId67"/>
    <p:sldId id="783" r:id="rId68"/>
    <p:sldId id="784" r:id="rId69"/>
    <p:sldId id="785" r:id="rId70"/>
    <p:sldId id="786" r:id="rId71"/>
    <p:sldId id="787" r:id="rId72"/>
    <p:sldId id="788" r:id="rId73"/>
    <p:sldId id="789" r:id="rId74"/>
    <p:sldId id="790" r:id="rId75"/>
    <p:sldId id="791" r:id="rId76"/>
    <p:sldId id="792" r:id="rId77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4" userDrawn="1">
          <p15:clr>
            <a:srgbClr val="A4A3A4"/>
          </p15:clr>
        </p15:guide>
        <p15:guide id="2" pos="7238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37" userDrawn="1">
          <p15:clr>
            <a:srgbClr val="A4A3A4"/>
          </p15:clr>
        </p15:guide>
        <p15:guide id="5" orient="horz" pos="3924" userDrawn="1">
          <p15:clr>
            <a:srgbClr val="A4A3A4"/>
          </p15:clr>
        </p15:guide>
        <p15:guide id="6" orient="horz" pos="3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  <a:srgbClr val="E6E6E6"/>
    <a:srgbClr val="F8F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3812" autoAdjust="0"/>
  </p:normalViewPr>
  <p:slideViewPr>
    <p:cSldViewPr snapToGrid="0" showGuides="1">
      <p:cViewPr>
        <p:scale>
          <a:sx n="125" d="100"/>
          <a:sy n="125" d="100"/>
        </p:scale>
        <p:origin x="918" y="918"/>
      </p:cViewPr>
      <p:guideLst>
        <p:guide pos="424"/>
        <p:guide pos="7238"/>
        <p:guide orient="horz" pos="640"/>
        <p:guide orient="horz" pos="737"/>
        <p:guide orient="horz" pos="3924"/>
        <p:guide orient="horz" pos="3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93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AA7CA-07A8-49AB-A8B4-8CFAAA263F29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A78F1-D30F-4B7A-9C11-15FCA622BE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 userDrawn="1"/>
        </p:nvSpPr>
        <p:spPr>
          <a:xfrm>
            <a:off x="0" y="0"/>
            <a:ext cx="12192000" cy="6858000"/>
          </a:xfrm>
          <a:prstGeom prst="roundRect">
            <a:avLst/>
          </a:prstGeom>
          <a:gradFill>
            <a:gsLst>
              <a:gs pos="3000">
                <a:schemeClr val="bg1">
                  <a:alpha val="7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6858" y="2782861"/>
            <a:ext cx="8418285" cy="946202"/>
          </a:xfrm>
        </p:spPr>
        <p:txBody>
          <a:bodyPr anchor="b"/>
          <a:lstStyle>
            <a:lvl1pPr algn="dist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86858" y="3743427"/>
            <a:ext cx="8418285" cy="277000"/>
          </a:xfrm>
        </p:spPr>
        <p:txBody>
          <a:bodyPr tIns="46800" bIns="46800">
            <a:normAutofit/>
          </a:bodyPr>
          <a:lstStyle>
            <a:lvl1pPr marL="0" indent="0" algn="dist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5265" y="1732311"/>
            <a:ext cx="2981471" cy="673363"/>
          </a:xfrm>
          <a:prstGeom prst="rect">
            <a:avLst/>
          </a:prstGeom>
          <a:effectLst/>
        </p:spPr>
      </p:pic>
      <p:sp>
        <p:nvSpPr>
          <p:cNvPr id="26" name="任意多边形: 形状 25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4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0" y="5961517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4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731834" y="5567394"/>
            <a:ext cx="2728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博学慎思   明辨笃行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2"/>
          <a:stretch>
            <a:fillRect/>
          </a:stretch>
        </p:blipFill>
        <p:spPr>
          <a:xfrm>
            <a:off x="-1" y="1"/>
            <a:ext cx="10875727" cy="6857998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0"/>
            <a:ext cx="10875727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2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5583" y="3562470"/>
            <a:ext cx="8309967" cy="856952"/>
          </a:xfrm>
          <a:noFill/>
        </p:spPr>
        <p:txBody>
          <a:bodyPr wrap="none" rIns="0" bIns="0">
            <a:spAutoFit/>
          </a:bodyPr>
          <a:lstStyle>
            <a:lvl1pPr algn="r"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7270750" y="4486093"/>
            <a:ext cx="4114800" cy="307777"/>
          </a:xfrm>
          <a:noFill/>
        </p:spPr>
        <p:txBody>
          <a:bodyPr wrap="square" rIns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400" kern="100" dirty="0" smtClean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 algn="dist"/>
            <a:r>
              <a:rPr lang="en-US" altLang="zh-CN" dirty="0"/>
              <a:t>PLEASE ENTER YOUR TITLE HERE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9448800" y="1973290"/>
            <a:ext cx="1936750" cy="1566097"/>
          </a:xfrm>
        </p:spPr>
        <p:txBody>
          <a:bodyPr vert="horz" lIns="0" tIns="108000" rIns="91440" bIns="0" rtlCol="0" anchor="b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9600" b="0" dirty="0" smtClean="0">
                <a:solidFill>
                  <a:schemeClr val="accent1"/>
                </a:solidFill>
                <a:ea typeface="微软雅黑" panose="020B0503020204020204" pitchFamily="34" charset="-122"/>
                <a:cs typeface="+mj-cs"/>
              </a:defRPr>
            </a:lvl1pPr>
          </a:lstStyle>
          <a:p>
            <a:pPr marL="914400" lvl="0" indent="-1143000" algn="r">
              <a:spcBef>
                <a:spcPct val="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829994" y="367981"/>
            <a:ext cx="8581292" cy="514350"/>
          </a:xfrm>
          <a:prstGeom prst="rect">
            <a:avLst/>
          </a:prstGeom>
        </p:spPr>
        <p:txBody>
          <a:bodyPr vert="horz" lIns="0" tIns="468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60400" y="367981"/>
            <a:ext cx="0" cy="51435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73100" y="1130300"/>
            <a:ext cx="10845800" cy="500380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‹#›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‹#›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80-1"/>
          <p:cNvPicPr preferRelativeResize="0"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69189" y="0"/>
            <a:ext cx="3222812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8969189" y="0"/>
            <a:ext cx="856983" cy="6858000"/>
          </a:xfrm>
          <a:prstGeom prst="rect">
            <a:avLst/>
          </a:prstGeom>
          <a:gradFill>
            <a:gsLst>
              <a:gs pos="1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 rot="16200000">
            <a:off x="8547741" y="3218222"/>
            <a:ext cx="4056745" cy="322281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0511" y="-997277"/>
            <a:ext cx="10515600" cy="823071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 userDrawn="1">
            <p:ph type="title"/>
          </p:nvPr>
        </p:nvSpPr>
        <p:spPr>
          <a:xfrm>
            <a:off x="829994" y="367981"/>
            <a:ext cx="8581292" cy="514350"/>
          </a:xfrm>
          <a:prstGeom prst="rect">
            <a:avLst/>
          </a:prstGeom>
        </p:spPr>
        <p:txBody>
          <a:bodyPr vert="horz" lIns="0" tIns="468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0400" y="1130301"/>
            <a:ext cx="10858500" cy="500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</p:nvPr>
        </p:nvSpPr>
        <p:spPr>
          <a:xfrm>
            <a:off x="673100" y="62357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10552747" y="6261591"/>
            <a:ext cx="1137115" cy="33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‹#›</a:t>
            </a:fld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6595" y="423637"/>
            <a:ext cx="1932305" cy="436409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596900" y="367981"/>
            <a:ext cx="0" cy="514350"/>
          </a:xfrm>
          <a:prstGeom prst="line">
            <a:avLst/>
          </a:prstGeom>
          <a:ln w="146050" cap="flat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12" Type="http://schemas.openxmlformats.org/officeDocument/2006/relationships/image" Target="../media/image38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43.bin"/><Relationship Id="rId2" Type="http://schemas.openxmlformats.org/officeDocument/2006/relationships/oleObject" Target="../embeddings/oleObject38.bin"/><Relationship Id="rId16" Type="http://schemas.openxmlformats.org/officeDocument/2006/relationships/image" Target="../media/image54.w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oleObject" Target="../embeddings/oleObject44.bin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0.wmf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55.wmf"/><Relationship Id="rId7" Type="http://schemas.openxmlformats.org/officeDocument/2006/relationships/image" Target="../media/image51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YOUALL/4-25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w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5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82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34.wmf"/><Relationship Id="rId18" Type="http://schemas.openxmlformats.org/officeDocument/2006/relationships/oleObject" Target="../embeddings/oleObject65.bin"/><Relationship Id="rId26" Type="http://schemas.openxmlformats.org/officeDocument/2006/relationships/image" Target="../media/image140.wmf"/><Relationship Id="rId3" Type="http://schemas.openxmlformats.org/officeDocument/2006/relationships/image" Target="../media/image129.wmf"/><Relationship Id="rId21" Type="http://schemas.openxmlformats.org/officeDocument/2006/relationships/image" Target="../media/image138.wmf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36.wmf"/><Relationship Id="rId25" Type="http://schemas.openxmlformats.org/officeDocument/2006/relationships/oleObject" Target="../embeddings/oleObject69.bin"/><Relationship Id="rId2" Type="http://schemas.openxmlformats.org/officeDocument/2006/relationships/oleObject" Target="../embeddings/oleObject57.bin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oleObject" Target="../embeddings/oleObject7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33.wmf"/><Relationship Id="rId24" Type="http://schemas.openxmlformats.org/officeDocument/2006/relationships/oleObject" Target="../embeddings/oleObject68.bin"/><Relationship Id="rId5" Type="http://schemas.openxmlformats.org/officeDocument/2006/relationships/image" Target="../media/image130.wmf"/><Relationship Id="rId15" Type="http://schemas.openxmlformats.org/officeDocument/2006/relationships/image" Target="../media/image135.wmf"/><Relationship Id="rId23" Type="http://schemas.openxmlformats.org/officeDocument/2006/relationships/image" Target="../media/image139.wmf"/><Relationship Id="rId28" Type="http://schemas.openxmlformats.org/officeDocument/2006/relationships/image" Target="../media/image141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137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oleObject" Target="../embeddings/oleObject70.bin"/><Relationship Id="rId30" Type="http://schemas.openxmlformats.org/officeDocument/2006/relationships/image" Target="../media/image142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image" Target="../media/image143.wmf"/><Relationship Id="rId7" Type="http://schemas.openxmlformats.org/officeDocument/2006/relationships/image" Target="../media/image145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147.wmf"/><Relationship Id="rId5" Type="http://schemas.openxmlformats.org/officeDocument/2006/relationships/image" Target="../media/image144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146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153.wmf"/><Relationship Id="rId3" Type="http://schemas.openxmlformats.org/officeDocument/2006/relationships/image" Target="../media/image148.wmf"/><Relationship Id="rId7" Type="http://schemas.openxmlformats.org/officeDocument/2006/relationships/image" Target="../media/image150.wmf"/><Relationship Id="rId12" Type="http://schemas.openxmlformats.org/officeDocument/2006/relationships/oleObject" Target="../embeddings/oleObject82.bin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152.wmf"/><Relationship Id="rId5" Type="http://schemas.openxmlformats.org/officeDocument/2006/relationships/image" Target="../media/image149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5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0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5" Type="http://schemas.openxmlformats.org/officeDocument/2006/relationships/image" Target="../media/image16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1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85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91.bin"/><Relationship Id="rId3" Type="http://schemas.openxmlformats.org/officeDocument/2006/relationships/image" Target="../media/image161.wmf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66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1" Type="http://schemas.openxmlformats.org/officeDocument/2006/relationships/oleObject" Target="../embeddings/oleObject90.bin"/><Relationship Id="rId5" Type="http://schemas.openxmlformats.org/officeDocument/2006/relationships/image" Target="../media/image162.wmf"/><Relationship Id="rId10" Type="http://schemas.openxmlformats.org/officeDocument/2006/relationships/image" Target="../media/image165.wmf"/><Relationship Id="rId4" Type="http://schemas.openxmlformats.org/officeDocument/2006/relationships/oleObject" Target="../embeddings/oleObject87.bin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67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image" Target="../media/image168.wmf"/><Relationship Id="rId7" Type="http://schemas.openxmlformats.org/officeDocument/2006/relationships/image" Target="../media/image161.w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70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7" Type="http://schemas.openxmlformats.org/officeDocument/2006/relationships/image" Target="../media/image173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9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0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30566" y="3551819"/>
            <a:ext cx="4154984" cy="878254"/>
          </a:xfrm>
        </p:spPr>
        <p:txBody>
          <a:bodyPr/>
          <a:lstStyle/>
          <a:p>
            <a:pPr algn="r"/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数值离散方法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3F49D-A579-A771-785E-E8B544A1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61A3D-E547-E05F-4703-F419F2AF4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即得到如下离散格式：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最后合并         项，整理为隐式迭代格式，此处不作赘述。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选择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格式的另一个原因是，从抛物型 </a:t>
            </a:r>
            <a:r>
              <a:rPr lang="en-US" altLang="zh-CN" sz="2000" dirty="0"/>
              <a:t>PDE </a:t>
            </a:r>
            <a:r>
              <a:rPr lang="zh-CN" altLang="en-US" sz="2000" dirty="0"/>
              <a:t>的数值离散求解的角度考虑，它是无条件稳定的，并且具有低耗散、低色散的特点，在导热过程的数值模拟中通常能够更好地还原物理真实性。</a:t>
            </a:r>
            <a:endParaRPr lang="zh-CN" altLang="en-US" sz="2000" b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2D92EA-BFD3-7F2A-D5FC-1597992B76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618155-55B0-F57B-61B5-FCCD0B5CE3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D15FE4-555B-6704-430D-2EF9A7FB8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618311"/>
              </p:ext>
            </p:extLst>
          </p:nvPr>
        </p:nvGraphicFramePr>
        <p:xfrm>
          <a:off x="1504950" y="1690168"/>
          <a:ext cx="9182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81800" imgH="736560" progId="Equation.DSMT4">
                  <p:embed/>
                </p:oleObj>
              </mc:Choice>
              <mc:Fallback>
                <p:oleObj name="Equation" r:id="rId2" imgW="9181800" imgH="7365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A836E6F-D1BF-ABF1-6922-1ECFCD6FD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4950" y="1690168"/>
                        <a:ext cx="9182100" cy="7366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0A19B5B-56E2-DA8F-F25F-10A79AF35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033076"/>
              </p:ext>
            </p:extLst>
          </p:nvPr>
        </p:nvGraphicFramePr>
        <p:xfrm>
          <a:off x="2336979" y="2656923"/>
          <a:ext cx="508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355320" progId="Equation.DSMT4">
                  <p:embed/>
                </p:oleObj>
              </mc:Choice>
              <mc:Fallback>
                <p:oleObj name="Equation" r:id="rId4" imgW="507960" imgH="35532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0A23460-5B5E-AE96-A916-B3AC5C8F35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6979" y="2656923"/>
                        <a:ext cx="508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26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FAA62-045C-A2D0-BE08-CE8C826F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4ACB5B-EBC1-16D1-41AF-D78424B99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3"/>
            </a:pPr>
            <a:r>
              <a:rPr lang="zh-CN" altLang="en-US" sz="2400" dirty="0"/>
              <a:t>推导界面节点处控制方程的离散格式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界面位置的物性参数不连续，在空间方向无法求导，那么 </a:t>
            </a:r>
            <a:r>
              <a:rPr lang="en-US" altLang="zh-CN" sz="2000" dirty="0"/>
              <a:t>FDM </a:t>
            </a:r>
            <a:r>
              <a:rPr lang="zh-CN" altLang="en-US" sz="2000" dirty="0"/>
              <a:t>难以进行。此时则应使用 </a:t>
            </a:r>
            <a:r>
              <a:rPr lang="en-US" altLang="zh-CN" sz="2000" dirty="0"/>
              <a:t>FVM </a:t>
            </a:r>
            <a:r>
              <a:rPr lang="zh-CN" altLang="en-US" sz="2000" dirty="0"/>
              <a:t>来离散偏微分方程。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根据能量守恒，</a:t>
            </a:r>
            <a:r>
              <a:rPr lang="zh-CN" altLang="en-US" sz="2000" dirty="0"/>
              <a:t>控制体积的总能增量等于进出热量的净差：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其中，                          表示控制体沿空间分布的能量具有可加性。这里假设了控制体积内介质的温度均等于节点温度。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       </a:t>
            </a:r>
            <a:endParaRPr lang="zh-CN" altLang="en-US" b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1208A3-0E9A-8118-740C-73D09ECE4F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DF0B58-6DEE-A288-371A-9778D893D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8F696DA-D606-5125-3B26-F05DA2377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13861"/>
              </p:ext>
            </p:extLst>
          </p:nvPr>
        </p:nvGraphicFramePr>
        <p:xfrm>
          <a:off x="2635250" y="3173730"/>
          <a:ext cx="6921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21360" imgH="711000" progId="Equation.DSMT4">
                  <p:embed/>
                </p:oleObj>
              </mc:Choice>
              <mc:Fallback>
                <p:oleObj name="Equation" r:id="rId2" imgW="6921360" imgH="7110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D64E0B9-BAAE-FAE8-68A6-92014E4D9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35250" y="3173730"/>
                        <a:ext cx="6921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312A685-DD12-E0BD-2BE6-7114D3F87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302"/>
              </p:ext>
            </p:extLst>
          </p:nvPr>
        </p:nvGraphicFramePr>
        <p:xfrm>
          <a:off x="2053554" y="3919241"/>
          <a:ext cx="1803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03240" imgH="622080" progId="Equation.DSMT4">
                  <p:embed/>
                </p:oleObj>
              </mc:Choice>
              <mc:Fallback>
                <p:oleObj name="Equation" r:id="rId4" imgW="1803240" imgH="6220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8F696DA-D606-5125-3B26-F05DA2377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3554" y="3919241"/>
                        <a:ext cx="1803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5FD9D01-D5EC-42BE-50CA-904BD24E3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94" y="4554058"/>
            <a:ext cx="3043506" cy="182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04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C502A-4E93-98E2-08F8-CDECCBC6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53207-7AF1-384D-C512-E45A6D65FA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我们将该差分方程合理地改写为 </a:t>
            </a:r>
            <a:r>
              <a:rPr lang="en-US" altLang="zh-CN" sz="2000" dirty="0"/>
              <a:t>C-N </a:t>
            </a:r>
            <a:r>
              <a:rPr lang="zh-CN" altLang="en-US" sz="2000" dirty="0"/>
              <a:t>格式，使得在时间、空间方向均为二阶精度：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上述建立的实际是界面位置的热流连续条件。相比于其解析形式：</a:t>
            </a:r>
            <a:r>
              <a:rPr lang="en-US" altLang="zh-CN" sz="2000" dirty="0"/>
              <a:t>                         </a:t>
            </a:r>
            <a:r>
              <a:rPr lang="zh-CN" altLang="en-US" sz="2000" dirty="0"/>
              <a:t>，</a:t>
            </a:r>
            <a:r>
              <a:rPr lang="en-US" altLang="zh-CN" sz="2000" dirty="0"/>
              <a:t>FVM </a:t>
            </a:r>
            <a:r>
              <a:rPr lang="zh-CN" altLang="en-US" sz="2000" dirty="0"/>
              <a:t>须考虑在变物性、变间距的条件下构建控制体积的能量守恒关系，不能忽略控制体积所占介质的内能变化项，否则在离散时间方向会引入误差。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0524E9-A7F0-3C8B-2EF2-E9DDEABC335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FECE9-F130-C63B-89BF-0452F6217A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F22779F-6D2D-1011-A36E-373113F47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527772"/>
              </p:ext>
            </p:extLst>
          </p:nvPr>
        </p:nvGraphicFramePr>
        <p:xfrm>
          <a:off x="8612592" y="2509028"/>
          <a:ext cx="1739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880" imgH="634680" progId="Equation.DSMT4">
                  <p:embed/>
                </p:oleObj>
              </mc:Choice>
              <mc:Fallback>
                <p:oleObj name="Equation" r:id="rId2" imgW="17398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2592" y="2509028"/>
                        <a:ext cx="17399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1498118-98C9-C91A-8922-0CFD3D8DDF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74792"/>
              </p:ext>
            </p:extLst>
          </p:nvPr>
        </p:nvGraphicFramePr>
        <p:xfrm>
          <a:off x="1371600" y="1701309"/>
          <a:ext cx="9448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448560" imgH="761760" progId="Equation.DSMT4">
                  <p:embed/>
                </p:oleObj>
              </mc:Choice>
              <mc:Fallback>
                <p:oleObj name="Equation" r:id="rId4" imgW="9448560" imgH="7617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1498118-98C9-C91A-8922-0CFD3D8DDF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1701309"/>
                        <a:ext cx="9448800" cy="762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500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F3761-01A9-F329-3253-E4061BA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AD652-E923-C43C-06C8-03ACC1428A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4"/>
            </a:pPr>
            <a:r>
              <a:rPr lang="zh-CN" altLang="en-US" sz="2400" dirty="0"/>
              <a:t>推导左边界节点处控制方程的离散格式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左边界是辐射、对流复合边界。题目已将辐射项等效为表面传热系数形式，所以属于第三类边界条件。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与解析形式不同，左边界节点仍受到导热微分方程控制，同样不能忽略非稳态项。下面我采用 </a:t>
            </a:r>
            <a:r>
              <a:rPr lang="en-US" altLang="zh-CN" sz="2000" dirty="0"/>
              <a:t>FDM </a:t>
            </a:r>
            <a:r>
              <a:rPr lang="zh-CN" altLang="en-US" sz="2000" dirty="0"/>
              <a:t>并结合虚拟点法，推导左边界位置节点的差分方程。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首先，如图在左边界节点     左侧距离            处假设一个虚拟点      ，用于构造中心差分以更准确地计算边界上的温度梯度：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其中题目已知：                                                                        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D64A27-65E7-5E1B-3628-9EFB074A1C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655F8B-340B-F542-7976-2996932311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27E17A0-4EC1-431E-92DE-6565867FB7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53549"/>
              </p:ext>
            </p:extLst>
          </p:nvPr>
        </p:nvGraphicFramePr>
        <p:xfrm>
          <a:off x="4102935" y="3665220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330120" progId="Equation.DSMT4">
                  <p:embed/>
                </p:oleObj>
              </mc:Choice>
              <mc:Fallback>
                <p:oleObj name="Equation" r:id="rId2" imgW="228600" imgH="3301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3B1C51D-A32F-5750-FDC0-0B7B38A9D6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2935" y="3665220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961FB5A-DA48-9FA6-7DDD-D09593E4D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000686"/>
              </p:ext>
            </p:extLst>
          </p:nvPr>
        </p:nvGraphicFramePr>
        <p:xfrm>
          <a:off x="5459145" y="3665220"/>
          <a:ext cx="787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330120" progId="Equation.DSMT4">
                  <p:embed/>
                </p:oleObj>
              </mc:Choice>
              <mc:Fallback>
                <p:oleObj name="Equation" r:id="rId4" imgW="787320" imgH="3301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770C9FE-016B-DD34-F13C-7E4BF4AAB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59145" y="3665220"/>
                        <a:ext cx="787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6837500-F86F-E94C-DAA8-310253EF4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378167"/>
              </p:ext>
            </p:extLst>
          </p:nvPr>
        </p:nvGraphicFramePr>
        <p:xfrm>
          <a:off x="8433982" y="3665220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560" imgH="330120" progId="Equation.DSMT4">
                  <p:embed/>
                </p:oleObj>
              </mc:Choice>
              <mc:Fallback>
                <p:oleObj name="Equation" r:id="rId6" imgW="304560" imgH="3301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CA2B84E-F6B8-B4E9-472E-8744CFA7D4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33982" y="3665220"/>
                        <a:ext cx="3048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ABD5C90-9960-B6C9-ACA0-5AB047DAEA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325900"/>
              </p:ext>
            </p:extLst>
          </p:nvPr>
        </p:nvGraphicFramePr>
        <p:xfrm>
          <a:off x="4864100" y="4494942"/>
          <a:ext cx="2463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63480" imgH="698400" progId="Equation.DSMT4">
                  <p:embed/>
                </p:oleObj>
              </mc:Choice>
              <mc:Fallback>
                <p:oleObj name="Equation" r:id="rId8" imgW="2463480" imgH="6984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32DE683-5CA3-777C-9B5D-DE4809F901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4100" y="4494942"/>
                        <a:ext cx="24638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4917DBE-9809-5297-D119-951B3B986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841762"/>
              </p:ext>
            </p:extLst>
          </p:nvPr>
        </p:nvGraphicFramePr>
        <p:xfrm>
          <a:off x="3058421" y="5317426"/>
          <a:ext cx="5219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219640" imgH="888840" progId="Equation.DSMT4">
                  <p:embed/>
                </p:oleObj>
              </mc:Choice>
              <mc:Fallback>
                <p:oleObj name="Equation" r:id="rId10" imgW="5219640" imgH="8888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FC5237F-BEE7-C9EC-4419-BFDE672B7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58421" y="5317426"/>
                        <a:ext cx="52197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A46B79BE-E421-59E4-11E1-11F89B1F7B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0433" y="4344526"/>
            <a:ext cx="3042708" cy="182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43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B468D-4620-4BEE-1C3E-6CA2DFDB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CE41A-62D0-28B9-EAF1-7F093446F2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然后移项，可得：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2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将       代入空间二阶导数，整理为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该格式在空间、时间方向均达到了二阶精度，完全得益于</a:t>
            </a:r>
            <a:r>
              <a:rPr lang="zh-CN" altLang="en-US" sz="2000" dirty="0"/>
              <a:t>借助</a:t>
            </a:r>
            <a:r>
              <a:rPr lang="zh-CN" altLang="en-US" sz="2000" b="0" dirty="0"/>
              <a:t>虚拟点重构边界</a:t>
            </a:r>
            <a:r>
              <a:rPr lang="zh-CN" altLang="en-US" sz="2000" dirty="0"/>
              <a:t>的热</a:t>
            </a:r>
            <a:r>
              <a:rPr lang="zh-CN" altLang="en-US" sz="2000" b="0" dirty="0"/>
              <a:t>通量，有效避免直接计算边界梯度</a:t>
            </a:r>
            <a:r>
              <a:rPr lang="zh-CN" altLang="en-US" sz="2000" dirty="0"/>
              <a:t>近似导致的的</a:t>
            </a:r>
            <a:r>
              <a:rPr lang="zh-CN" altLang="en-US" sz="2000" b="0" dirty="0"/>
              <a:t>一阶截断。</a:t>
            </a: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右边界是第一类边界，节点温度直接赋值即可：            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92B6C-4BAE-0A78-CF54-BE91BA4204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8ABE8B-C73A-8E76-0257-627EBE97B9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7185889-2512-D6D3-1B61-6549C5A82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11667"/>
              </p:ext>
            </p:extLst>
          </p:nvPr>
        </p:nvGraphicFramePr>
        <p:xfrm>
          <a:off x="4870450" y="1647574"/>
          <a:ext cx="2451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0880" imgH="685800" progId="Equation.DSMT4">
                  <p:embed/>
                </p:oleObj>
              </mc:Choice>
              <mc:Fallback>
                <p:oleObj name="Equation" r:id="rId2" imgW="2450880" imgH="685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14227AF-9C34-5B72-1044-691951350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70450" y="1647574"/>
                        <a:ext cx="24511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7316A84-1EFA-41C8-05F3-5D5D2E4F4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55099"/>
              </p:ext>
            </p:extLst>
          </p:nvPr>
        </p:nvGraphicFramePr>
        <p:xfrm>
          <a:off x="1539268" y="2501755"/>
          <a:ext cx="419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40" imgH="330120" progId="Equation.DSMT4">
                  <p:embed/>
                </p:oleObj>
              </mc:Choice>
              <mc:Fallback>
                <p:oleObj name="Equation" r:id="rId4" imgW="419040" imgH="3301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7185889-2512-D6D3-1B61-6549C5A82E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9268" y="2501755"/>
                        <a:ext cx="419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46566D7-9778-7E72-EF87-461B15E8C6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820492"/>
              </p:ext>
            </p:extLst>
          </p:nvPr>
        </p:nvGraphicFramePr>
        <p:xfrm>
          <a:off x="2463800" y="3022600"/>
          <a:ext cx="7264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264080" imgH="812520" progId="Equation.DSMT4">
                  <p:embed/>
                </p:oleObj>
              </mc:Choice>
              <mc:Fallback>
                <p:oleObj name="Equation" r:id="rId6" imgW="7264080" imgH="81252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2CC0272-4491-820B-BEF6-5835BCE927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00" y="3022600"/>
                        <a:ext cx="7264400" cy="812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693F4EE-FEED-ABDD-F9A4-3C1DDE981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240262"/>
              </p:ext>
            </p:extLst>
          </p:nvPr>
        </p:nvGraphicFramePr>
        <p:xfrm>
          <a:off x="6577364" y="5015636"/>
          <a:ext cx="762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760" imgH="330120" progId="Equation.DSMT4">
                  <p:embed/>
                </p:oleObj>
              </mc:Choice>
              <mc:Fallback>
                <p:oleObj name="Equation" r:id="rId8" imgW="76176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5874D77-7CED-D2FB-11B1-B97589F32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77364" y="5015636"/>
                        <a:ext cx="762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094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84450-0734-2438-D3B5-88AB3AA6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FE689-AECF-F56A-B3D3-15EFE677F9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5"/>
            </a:pPr>
            <a:r>
              <a:rPr lang="zh-CN" altLang="en-US" sz="2400" dirty="0"/>
              <a:t>推导右边界通过热量的数值计算式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涉及能量的数值计算应首要保证守恒性，包括离散格式的守恒和计算式的守恒。所谓离散格式的守恒，一是沿空间方向离散的能量守恒，二是沿时间方向离散的能量守恒。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altLang="zh-CN" sz="2000" dirty="0"/>
              <a:t>FVM </a:t>
            </a:r>
            <a:r>
              <a:rPr lang="zh-CN" altLang="en-US" sz="2000" dirty="0"/>
              <a:t>依靠控制体积边界的通量匹配来确保离散空间方向的能量守恒。而 </a:t>
            </a:r>
            <a:r>
              <a:rPr lang="en-US" altLang="zh-CN" sz="2000" dirty="0"/>
              <a:t>FDM </a:t>
            </a:r>
            <a:r>
              <a:rPr lang="zh-CN" altLang="en-US" sz="2000" dirty="0"/>
              <a:t>通常无法显式地保证这一点，尤其是非均匀网格的情况，我们需要加以验证：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根据前文推导的非均匀网格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格式，我们对所有内部网格节点的通量项求和：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8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将上式展开后，我们发现可以逐项相消。于是上式可最终化简为：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AD8F1E-AD98-41F2-46D8-EE2FB980F49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742479-59DA-8B4F-6DB3-5ED915AE4E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2AF389E-E09C-273C-87B7-AC02E3A999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645963"/>
              </p:ext>
            </p:extLst>
          </p:nvPr>
        </p:nvGraphicFramePr>
        <p:xfrm>
          <a:off x="2400300" y="3969703"/>
          <a:ext cx="739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91160" imgH="761760" progId="Equation.DSMT4">
                  <p:embed/>
                </p:oleObj>
              </mc:Choice>
              <mc:Fallback>
                <p:oleObj name="Equation" r:id="rId2" imgW="739116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0300" y="3969703"/>
                        <a:ext cx="73914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4FD1059-6EE1-13E2-425C-BFEC4AE1D4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830174"/>
              </p:ext>
            </p:extLst>
          </p:nvPr>
        </p:nvGraphicFramePr>
        <p:xfrm>
          <a:off x="2247900" y="5217744"/>
          <a:ext cx="7696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96080" imgH="774360" progId="Equation.DSMT4">
                  <p:embed/>
                </p:oleObj>
              </mc:Choice>
              <mc:Fallback>
                <p:oleObj name="Equation" r:id="rId4" imgW="76960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7900" y="5217744"/>
                        <a:ext cx="76962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57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2178-0D81-37FE-A912-5D8F5F9C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433B9-8131-7987-37BE-F94A5508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7C9B8-F9A5-099D-3A2C-5300C00748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可见内部节点的通量两两相互抵消，最后仅剩系统边界的通量之差；逐节点求和后，方程最终也是整理成“内能增量 </a:t>
            </a:r>
            <a:r>
              <a:rPr lang="en-US" altLang="zh-CN" sz="2000" dirty="0"/>
              <a:t>= </a:t>
            </a:r>
            <a:r>
              <a:rPr lang="zh-CN" altLang="en-US" sz="2000" dirty="0"/>
              <a:t>边界进入能量 </a:t>
            </a:r>
            <a:r>
              <a:rPr lang="en-US" altLang="zh-CN" sz="2000" dirty="0"/>
              <a:t>– </a:t>
            </a:r>
            <a:r>
              <a:rPr lang="zh-CN" altLang="en-US" sz="2000" dirty="0"/>
              <a:t>边界离开能量”的形式。这证明了该差分格式在空间方向满足局部、全局守恒。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时间方向的能量守恒实际是指能量的单值性保证，这里自然满足。既然离散格式的守恒性得证，我们只需关注计算式自身的守恒性了。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要计算通过右边界的热量，须先用节点温度表示边界温度梯度，并计算热流量。我们再次遇到无法准确计算物理边界处温度梯度的情况。但这一次因为是狄利克雷边界，因为缺失边界外的信息，我们无法通过虚拟点的温度得到正确的梯度，</a:t>
            </a:r>
            <a:r>
              <a:rPr lang="en-US" altLang="zh-CN" sz="2000" dirty="0"/>
              <a:t>FDM </a:t>
            </a:r>
            <a:r>
              <a:rPr lang="zh-CN" altLang="en-US" sz="2000" dirty="0"/>
              <a:t>的虚拟点法不再可用。所以我转而尝试利用控制体积（如右图所示）导出计算式。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由能量守恒可得：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0CC03-12D6-A619-33E1-F1F25B7C6F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2E1397-C9B6-CCD7-04CC-C6976C48EC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6ADF8D0-3291-429B-3C35-E833FA3EA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563688"/>
              </p:ext>
            </p:extLst>
          </p:nvPr>
        </p:nvGraphicFramePr>
        <p:xfrm>
          <a:off x="4565650" y="5410450"/>
          <a:ext cx="30607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60360" imgH="634680" progId="Equation.DSMT4">
                  <p:embed/>
                </p:oleObj>
              </mc:Choice>
              <mc:Fallback>
                <p:oleObj name="Equation" r:id="rId2" imgW="3060360" imgH="6346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A809BB2-165B-CCBF-4766-C5E0E9B66C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5650" y="5410450"/>
                        <a:ext cx="30607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FD6CFC3-9AB7-16BF-319B-4930B37AE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01" y="4497850"/>
            <a:ext cx="3041999" cy="182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18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CB032-BA1E-9F98-A1EA-3A0811FB8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我们对该方程的两侧同时做时间积分，那么热流量积分可得到热量：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按照控制体积的做法，我们</a:t>
            </a:r>
            <a:r>
              <a:rPr lang="zh-CN" altLang="en-US" sz="2000" dirty="0"/>
              <a:t>一般会</a:t>
            </a:r>
            <a:r>
              <a:rPr lang="zh-CN" altLang="en-US" sz="2000" b="0" dirty="0"/>
              <a:t>认为控制体积的温度均为节点温度     ，则             ，通过右边界的热量的计算式为：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500" b="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此时，边界的热通量</a:t>
            </a:r>
            <a:r>
              <a:rPr lang="zh-CN" altLang="en-US" sz="2000" dirty="0"/>
              <a:t>计算式</a:t>
            </a:r>
            <a:r>
              <a:rPr lang="zh-CN" altLang="en-US" sz="2000" b="0" dirty="0"/>
              <a:t>退化为</a:t>
            </a:r>
            <a:r>
              <a:rPr lang="zh-CN" altLang="en-US" sz="2000" dirty="0"/>
              <a:t>一阶截断的</a:t>
            </a:r>
            <a:r>
              <a:rPr lang="zh-CN" altLang="en-US" sz="2000" b="0" dirty="0"/>
              <a:t>向前差分格式！这完全不可接受。</a:t>
            </a: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为了能够保留控制体积内能变化项，我做了如下改进：假设在     与       节点之间的温度呈线性分布，那么方程便写成：</a:t>
            </a: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500" b="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相当于引入       ，对温度做了一次线性插值，如右图所示</a:t>
            </a:r>
            <a:r>
              <a:rPr lang="zh-CN" altLang="en-US" sz="2000" dirty="0"/>
              <a:t>：</a:t>
            </a:r>
            <a:endParaRPr lang="zh-CN" altLang="en-US" sz="2000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C92935-9237-C407-1364-EE80F8E0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709F09-CE3D-77E6-5B8B-20DC77DD4D2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01D38B-2AED-DCB7-5998-D57F6B7672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17</a:t>
            </a:fld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6C90D8A-78D7-22BE-AED9-47FCFB1AB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051734"/>
              </p:ext>
            </p:extLst>
          </p:nvPr>
        </p:nvGraphicFramePr>
        <p:xfrm>
          <a:off x="4196939" y="1568585"/>
          <a:ext cx="3797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97280" imgH="634680" progId="Equation.DSMT4">
                  <p:embed/>
                </p:oleObj>
              </mc:Choice>
              <mc:Fallback>
                <p:oleObj name="Equation" r:id="rId2" imgW="3797280" imgH="6346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3934927-B151-E144-4049-5B76D07F0A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6939" y="1568585"/>
                        <a:ext cx="37973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9700A6D-7C33-FB03-72BF-0B04A1EE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52446"/>
              </p:ext>
            </p:extLst>
          </p:nvPr>
        </p:nvGraphicFramePr>
        <p:xfrm>
          <a:off x="8929018" y="2286454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400" imgH="330120" progId="Equation.DSMT4">
                  <p:embed/>
                </p:oleObj>
              </mc:Choice>
              <mc:Fallback>
                <p:oleObj name="Equation" r:id="rId4" imgW="266400" imgH="3301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83EE80B-8155-0478-64CF-C5B8B9817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9018" y="2286454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BF7A2DA-1666-3D18-F551-021A32262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291111"/>
              </p:ext>
            </p:extLst>
          </p:nvPr>
        </p:nvGraphicFramePr>
        <p:xfrm>
          <a:off x="5066889" y="2710450"/>
          <a:ext cx="2057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634680" progId="Equation.DSMT4">
                  <p:embed/>
                </p:oleObj>
              </mc:Choice>
              <mc:Fallback>
                <p:oleObj name="Equation" r:id="rId6" imgW="2057400" imgH="6346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FCB57574-647D-FFBA-51A1-963D4491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6889" y="2710450"/>
                        <a:ext cx="2057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8DF0ABB-F0BB-660F-AAB6-10B3D910A3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229481"/>
              </p:ext>
            </p:extLst>
          </p:nvPr>
        </p:nvGraphicFramePr>
        <p:xfrm>
          <a:off x="8129738" y="3928346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6400" imgH="330120" progId="Equation.DSMT4">
                  <p:embed/>
                </p:oleObj>
              </mc:Choice>
              <mc:Fallback>
                <p:oleObj name="Equation" r:id="rId8" imgW="26640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399C4F8-1507-7556-6E24-6EB4146763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9738" y="3928346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091EEAB-C08D-22BA-38D4-F98B54697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669533"/>
              </p:ext>
            </p:extLst>
          </p:nvPr>
        </p:nvGraphicFramePr>
        <p:xfrm>
          <a:off x="8771682" y="3928346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30120" progId="Equation.DSMT4">
                  <p:embed/>
                </p:oleObj>
              </mc:Choice>
              <mc:Fallback>
                <p:oleObj name="Equation" r:id="rId10" imgW="406080" imgH="33012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AE37A39-56C1-D921-1EF0-3C011753A5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71682" y="3928346"/>
                        <a:ext cx="406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6470D2A-384A-6226-A31D-CF8A276D9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866140"/>
              </p:ext>
            </p:extLst>
          </p:nvPr>
        </p:nvGraphicFramePr>
        <p:xfrm>
          <a:off x="3549239" y="4757791"/>
          <a:ext cx="5092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092560" imgH="685800" progId="Equation.DSMT4">
                  <p:embed/>
                </p:oleObj>
              </mc:Choice>
              <mc:Fallback>
                <p:oleObj name="Equation" r:id="rId12" imgW="5092560" imgH="6858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8CC9CFDC-6ED5-D9E1-7132-F1D4363F6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49239" y="4757791"/>
                        <a:ext cx="5092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664CA45-CADE-62B4-5F14-BEAC04270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10304"/>
              </p:ext>
            </p:extLst>
          </p:nvPr>
        </p:nvGraphicFramePr>
        <p:xfrm>
          <a:off x="2577177" y="5615973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30120" progId="Equation.DSMT4">
                  <p:embed/>
                </p:oleObj>
              </mc:Choice>
              <mc:Fallback>
                <p:oleObj name="Equation" r:id="rId10" imgW="406080" imgH="3301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091EEAB-C08D-22BA-38D4-F98B54697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77177" y="5615973"/>
                        <a:ext cx="406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F3B63C71-9757-6CE1-978B-0AEAC7C769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917" y="4410500"/>
            <a:ext cx="3042000" cy="182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FCE09EE-9EEF-3A61-16D8-28D96255E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133072"/>
              </p:ext>
            </p:extLst>
          </p:nvPr>
        </p:nvGraphicFramePr>
        <p:xfrm>
          <a:off x="9811209" y="2286454"/>
          <a:ext cx="825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825480" imgH="330120" progId="Equation.DSMT4">
                  <p:embed/>
                </p:oleObj>
              </mc:Choice>
              <mc:Fallback>
                <p:oleObj name="Equation" r:id="rId15" imgW="825480" imgH="3301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9700A6D-7C33-FB03-72BF-0B04A1EEB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1209" y="2286454"/>
                        <a:ext cx="825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82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5FBE-47C8-A8F0-438B-79B9515F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90D97-D46E-F51B-1498-D901E55C11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由于           ，所以右边界的热量计算式最终整理为：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1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这里使用插值处理是合理的。不同于 </a:t>
            </a:r>
            <a:r>
              <a:rPr lang="en-US" altLang="zh-CN" sz="2000" dirty="0"/>
              <a:t>FVM </a:t>
            </a:r>
            <a:r>
              <a:rPr lang="zh-CN" altLang="en-US" sz="2000" dirty="0"/>
              <a:t>的离散，我们无需考虑格式的时空误差耦合引致的数值行为，我们</a:t>
            </a:r>
            <a:r>
              <a:rPr lang="en-US" altLang="zh-CN" sz="2000" dirty="0"/>
              <a:t>/</a:t>
            </a:r>
            <a:r>
              <a:rPr lang="zh-CN" altLang="en-US" sz="2000" dirty="0"/>
              <a:t>的目标仅是为了避免格式退化，以求得到一个具有更高阶精度的结果。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控制体积保证了格式字面上的守恒，然而</a:t>
            </a:r>
            <a:r>
              <a:rPr lang="zh-CN" altLang="en-US" sz="2000" b="0" dirty="0"/>
              <a:t>内能增量</a:t>
            </a:r>
            <a:r>
              <a:rPr lang="zh-CN" altLang="en-US" sz="2000" dirty="0"/>
              <a:t>项</a:t>
            </a:r>
            <a:r>
              <a:rPr lang="zh-CN" altLang="en-US" sz="2000" b="0" dirty="0"/>
              <a:t>的插值运算引入了控制体外的节点温度       ，这是否破坏了计算式的守恒性？控制体内能变化项                               是由</a:t>
            </a:r>
            <a:r>
              <a:rPr lang="zh-CN" altLang="en-US" sz="2000" dirty="0"/>
              <a:t>插值</a:t>
            </a:r>
            <a:r>
              <a:rPr lang="zh-CN" altLang="en-US" sz="2000" b="0" dirty="0"/>
              <a:t>温度</a:t>
            </a:r>
            <a:r>
              <a:rPr lang="zh-CN" altLang="en-US" sz="2000" dirty="0"/>
              <a:t>沿连续</a:t>
            </a:r>
            <a:r>
              <a:rPr lang="zh-CN" altLang="en-US" sz="2000" b="0" dirty="0"/>
              <a:t>空间方向的定积分得到的，</a:t>
            </a:r>
            <a:r>
              <a:rPr lang="zh-CN" altLang="en-US" sz="2000" dirty="0"/>
              <a:t>计算</a:t>
            </a:r>
            <a:r>
              <a:rPr lang="zh-CN" altLang="en-US" sz="2000" b="0" dirty="0"/>
              <a:t>上与时间无关。所以</a:t>
            </a:r>
            <a:r>
              <a:rPr lang="zh-CN" altLang="en-US" sz="2000" dirty="0"/>
              <a:t>控制体积每一时间步的内能是唯一确定的值，</a:t>
            </a:r>
            <a:r>
              <a:rPr lang="zh-CN" altLang="en-US" sz="2000" b="0" dirty="0"/>
              <a:t>计算式仍是守恒的。</a:t>
            </a: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由于正确实现了控制体积的能量守恒</a:t>
            </a:r>
            <a:r>
              <a:rPr lang="zh-CN" altLang="en-US" sz="2000" dirty="0"/>
              <a:t>，并且应用了线性插值，该热量计算式理应具有二阶精度（后文会有验证）。</a:t>
            </a:r>
            <a:endParaRPr lang="en-US" altLang="zh-CN" sz="2000" b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9AEAD6-BF19-0260-F060-BE444CF503F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ABF3A4-32E4-8AF0-0E82-2D258EA73A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AECDF82-96AD-6AC2-F73C-2D35BFA98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697749"/>
              </p:ext>
            </p:extLst>
          </p:nvPr>
        </p:nvGraphicFramePr>
        <p:xfrm>
          <a:off x="1791459" y="1219518"/>
          <a:ext cx="762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330120" progId="Equation.DSMT4">
                  <p:embed/>
                </p:oleObj>
              </mc:Choice>
              <mc:Fallback>
                <p:oleObj name="Equation" r:id="rId2" imgW="761760" imgH="3301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7A8B357-A5A7-0B92-6766-FFE618331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1459" y="1219518"/>
                        <a:ext cx="762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969429D-B0FE-7889-304E-32C67C40C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643094"/>
              </p:ext>
            </p:extLst>
          </p:nvPr>
        </p:nvGraphicFramePr>
        <p:xfrm>
          <a:off x="3448050" y="1615892"/>
          <a:ext cx="5295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295600" imgH="685800" progId="Equation.DSMT4">
                  <p:embed/>
                </p:oleObj>
              </mc:Choice>
              <mc:Fallback>
                <p:oleObj name="Equation" r:id="rId4" imgW="5295600" imgH="6858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7A3F01E5-40C7-639F-8824-88AAA95F3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8050" y="1615892"/>
                        <a:ext cx="5295900" cy="685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A551BEA-904F-3B8D-9882-23091E809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02571"/>
              </p:ext>
            </p:extLst>
          </p:nvPr>
        </p:nvGraphicFramePr>
        <p:xfrm>
          <a:off x="1552631" y="3839929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080" imgH="330120" progId="Equation.DSMT4">
                  <p:embed/>
                </p:oleObj>
              </mc:Choice>
              <mc:Fallback>
                <p:oleObj name="Equation" r:id="rId6" imgW="406080" imgH="3301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091EEAB-C08D-22BA-38D4-F98B54697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52631" y="3839929"/>
                        <a:ext cx="406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56DE8C2-8B85-D257-68BF-DEBA4B24F5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427151"/>
              </p:ext>
            </p:extLst>
          </p:nvPr>
        </p:nvGraphicFramePr>
        <p:xfrm>
          <a:off x="7914745" y="3714520"/>
          <a:ext cx="2156424" cy="515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69920" imgH="685800" progId="Equation.DSMT4">
                  <p:embed/>
                </p:oleObj>
              </mc:Choice>
              <mc:Fallback>
                <p:oleObj name="Equation" r:id="rId8" imgW="2869920" imgH="685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969429D-B0FE-7889-304E-32C67C40C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745" y="3714520"/>
                        <a:ext cx="2156424" cy="515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98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A95596-1718-E9C5-F199-4AD9F75A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495" y="1252572"/>
            <a:ext cx="3043505" cy="182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99E156-0EE2-127A-AE39-FCBC881A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468E8-FF58-9EAF-898C-9B6125AA6C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6"/>
            </a:pPr>
            <a:r>
              <a:rPr lang="zh-CN" altLang="en-US" sz="2400" dirty="0"/>
              <a:t>推导左边界通过热量的数值计算式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如图取左边界节点的控制体积，同理易得：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1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其他位置（如一般节点、界面节点）的热量计算式均可同理推导，这里不再详细说明。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514350" indent="-514350">
              <a:buAutoNum type="alphaLcParenR" startAt="7"/>
            </a:pPr>
            <a:r>
              <a:rPr lang="zh-CN" altLang="en-US" sz="2400" dirty="0"/>
              <a:t>热量计算式的数值积分方法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热量计算需要做时间积分的，形如            ，我们一概使用梯形积分法，以维持二阶精度。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18A631-DACE-4ACD-B8CE-62ED1B9485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1A41C0-53B9-FE30-666D-C2BBF1B61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19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F494B94-9A72-81CC-2728-1CA9DA89A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369347"/>
              </p:ext>
            </p:extLst>
          </p:nvPr>
        </p:nvGraphicFramePr>
        <p:xfrm>
          <a:off x="3975100" y="2204632"/>
          <a:ext cx="4241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634680" progId="Equation.DSMT4">
                  <p:embed/>
                </p:oleObj>
              </mc:Choice>
              <mc:Fallback>
                <p:oleObj name="Equation" r:id="rId3" imgW="4241520" imgH="6346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6E3A43F-EA53-A4CD-48FB-ADBC748A80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5100" y="2204632"/>
                        <a:ext cx="4241800" cy="635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3B26009-07FB-3C60-EC4B-BA39E886F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506165"/>
              </p:ext>
            </p:extLst>
          </p:nvPr>
        </p:nvGraphicFramePr>
        <p:xfrm>
          <a:off x="5120640" y="4788318"/>
          <a:ext cx="723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3600" imgH="507960" progId="Equation.DSMT4">
                  <p:embed/>
                </p:oleObj>
              </mc:Choice>
              <mc:Fallback>
                <p:oleObj name="Equation" r:id="rId5" imgW="723600" imgH="50796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39E17EF-A53C-3C37-90FC-005EBDE17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0640" y="4788318"/>
                        <a:ext cx="7239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5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39C16-D9E8-9969-ADF0-9559E9B5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03705-E010-54FD-48AB-0C1E17EDCB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数值离散方法及其解题思路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离散化的导热微分方程及热量的数值计算式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多层的一维非稳态导热温度场求解器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求解过程与结果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数据的处理与分析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相关的数值分析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A8C28-4542-51E7-00D1-C9C5E2D3C7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2E015-8534-523F-BB83-EEEF268969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42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885EE-6C60-F0D6-2BF7-59645455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F966A-F526-B540-1C53-07E3D1A64B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zh-CN" altLang="en-US" sz="2400" dirty="0"/>
              <a:t>开源的代码及仓库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本题目的源代码均已开源，请访问远程仓库查看：</a:t>
            </a:r>
            <a:br>
              <a:rPr lang="en-US" altLang="zh-CN" sz="2000" dirty="0"/>
            </a:br>
            <a:r>
              <a:rPr lang="en-US" altLang="zh-CN" sz="2000" dirty="0">
                <a:hlinkClick r:id="rId2"/>
              </a:rPr>
              <a:t>https://github.com/ACEYOUALL/4-25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       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这个求解器运行所需的依赖库为：</a:t>
            </a:r>
          </a:p>
          <a:p>
            <a:pPr lvl="1">
              <a:spcBef>
                <a:spcPts val="1000"/>
              </a:spcBef>
            </a:pPr>
            <a:r>
              <a:rPr lang="en-US" altLang="zh-CN" sz="2000" dirty="0" err="1"/>
              <a:t>numpy</a:t>
            </a:r>
            <a:r>
              <a:rPr lang="zh-CN" altLang="en-US" sz="2000" dirty="0"/>
              <a:t>（数值计算库）</a:t>
            </a:r>
            <a:endParaRPr lang="en-US" altLang="zh-CN" sz="2000" dirty="0"/>
          </a:p>
          <a:p>
            <a:pPr lvl="1">
              <a:spcBef>
                <a:spcPts val="1000"/>
              </a:spcBef>
            </a:pPr>
            <a:r>
              <a:rPr lang="en-US" altLang="zh-CN" sz="2000" dirty="0" err="1"/>
              <a:t>numba</a:t>
            </a:r>
            <a:r>
              <a:rPr lang="zh-CN" altLang="en-US" sz="2000" dirty="0"/>
              <a:t>（运算加速库）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339EE3-8DC5-38A4-9C5A-C9BDA333A1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4031D6-AD3E-A239-A91F-8131BE6146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66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F64E-52C1-3307-1CB6-10B4ECC8E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20DBC42A-1A01-1696-E89F-DD87FB362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709" y="809041"/>
            <a:ext cx="3722241" cy="59891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4332D3-1549-5C82-5CA8-EAD28462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7F3AF-1B21-2571-D490-8487694E24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2"/>
            </a:pPr>
            <a:r>
              <a:rPr lang="zh-CN" altLang="en-US" sz="2400" dirty="0"/>
              <a:t>求解器的程序编排框图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求解器的程序编排框图如右图所示。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基本流程为：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dirty="0"/>
              <a:t>给定初始条件、边界条件，初始猜测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dirty="0"/>
              <a:t>迭代求解本时间步的节点温度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dirty="0"/>
              <a:t>推进时间步，直到达到热平衡停止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altLang="zh-CN" sz="2000" dirty="0"/>
              <a:t>* </a:t>
            </a:r>
            <a:r>
              <a:rPr lang="zh-CN" altLang="en-US" sz="2000" dirty="0"/>
              <a:t>迭代部分有收敛性检查，内层循环沿空间方</a:t>
            </a:r>
            <a:br>
              <a:rPr lang="en-US" altLang="zh-CN" sz="2000" dirty="0"/>
            </a:br>
            <a:r>
              <a:rPr lang="zh-CN" altLang="en-US" sz="2000" dirty="0"/>
              <a:t>向遍历节点并自动切换网格参数。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3ED08-1918-BEC6-343D-351F4234BC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E15CB6-A17A-0F3A-7C11-5008914F32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51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AEF8-FE75-5783-CD2F-95ABA34C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F32FC-2255-3A6D-FE0C-DE3807A92E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3"/>
            </a:pPr>
            <a:r>
              <a:rPr lang="zh-CN" altLang="en-US" sz="2400" dirty="0"/>
              <a:t>解读源代码的核心实现部分</a:t>
            </a:r>
            <a:endParaRPr lang="en-US" altLang="zh-CN" sz="24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求解器的传入参数：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参数包括任意层介质材料的尺寸、物性、网格，时间步长以及其他计算参数设置。迭代求解引入的误差应尽可能消除，所以我们给定了严苛的收敛阈值 </a:t>
            </a:r>
            <a:r>
              <a:rPr lang="en-US" altLang="zh-CN" dirty="0"/>
              <a:t>1e-13</a:t>
            </a:r>
            <a:r>
              <a:rPr lang="zh-CN" altLang="en-US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2245D-948C-5946-FABB-52928F2780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ABABEA-07E0-2E18-FB40-4B0FE20F3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05CCFB-3768-83B1-C707-72322727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41" y="3272425"/>
            <a:ext cx="8850917" cy="25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73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28FFB-7006-0B50-B25F-58E46B79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8B51F4-0373-7C18-00D9-F001BD0F45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14400" lvl="1" indent="-457200">
              <a:spcBef>
                <a:spcPts val="1000"/>
              </a:spcBef>
              <a:buAutoNum type="circleNumDbPlain" startAt="2"/>
            </a:pPr>
            <a:r>
              <a:rPr lang="zh-CN" altLang="en-US" sz="2000" b="1" dirty="0"/>
              <a:t>硬编码边界条件：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由于边界条件与求解器内部逻辑高度耦合，考虑到代码设计的复杂性，并没有做边界条件的接口，而是采取了直接硬编码边界处理和边界参数的做法。</a:t>
            </a:r>
            <a:endParaRPr lang="en-US" altLang="zh-CN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AutoNum type="circleNumDbPlain" startAt="3"/>
            </a:pPr>
            <a:r>
              <a:rPr lang="zh-CN" altLang="en-US" sz="2000" b="1" dirty="0"/>
              <a:t>预处理网格：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根据传入的 </a:t>
            </a:r>
            <a:r>
              <a:rPr lang="en-US" altLang="zh-CN" dirty="0"/>
              <a:t>param </a:t>
            </a:r>
            <a:r>
              <a:rPr lang="zh-CN" altLang="en-US" dirty="0"/>
              <a:t>和 </a:t>
            </a:r>
            <a:r>
              <a:rPr lang="en-US" altLang="zh-CN" dirty="0"/>
              <a:t>mesh</a:t>
            </a:r>
            <a:r>
              <a:rPr lang="zh-CN" altLang="en-US" dirty="0"/>
              <a:t> 计算节点数量、分层索引，相当于扁平化处理网格，这是支持任意层网格的关键一步。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1EA818-8ECF-6FFD-7050-E6FB74B635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31892C-3188-FFAB-9526-88E71407EE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E6EA4C-2863-995D-2357-846EA01E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264" y="2616867"/>
            <a:ext cx="465347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4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001F4-9039-1D52-C67D-8086E140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79C76-D2AE-9BBE-2891-E597B2681A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32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④  </a:t>
            </a:r>
            <a:r>
              <a:rPr lang="zh-CN" altLang="en-US" sz="2000" b="1" dirty="0"/>
              <a:t>定义网格节点（温度场），预分配内存：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6A00DE-408C-DB43-C93E-280DEF020C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DD249-C3F2-FBDF-96C3-82ABF57C04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63FF06-950E-02DD-8264-4B3BC919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58" y="1130300"/>
            <a:ext cx="7725883" cy="31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738062-B352-73BA-CAFC-04E3B48D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93" y="5095351"/>
            <a:ext cx="4100211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00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6DA60-9FE1-7E7F-D516-8C7106EA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9D9F5-C2AF-8F92-A703-41F268FD93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14400" lvl="1" indent="-457200">
              <a:spcBef>
                <a:spcPts val="1000"/>
              </a:spcBef>
              <a:buAutoNum type="circleNumDbPlain" startAt="5"/>
            </a:pPr>
            <a:r>
              <a:rPr lang="zh-CN" altLang="en-US" sz="2000" b="1" dirty="0"/>
              <a:t>在迭代开始前先赋初值：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800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050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05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由于 </a:t>
            </a:r>
            <a:r>
              <a:rPr lang="en-US" altLang="zh-CN" dirty="0"/>
              <a:t>Gauss-Seidel </a:t>
            </a:r>
            <a:r>
              <a:rPr lang="zh-CN" altLang="en-US" dirty="0"/>
              <a:t>迭代不会更新第零行，所以在迭代开始前须根据初始条件给定第零行初值。最后一列为狄利克雷边界，因为边界不相容，所以在迭代开始前须先设置边界节点为给定边界温度。其余节点赋值为常温作为合理的初始猜测，有助于加快收敛。</a:t>
            </a:r>
            <a:endParaRPr lang="en-US" altLang="zh-CN" dirty="0"/>
          </a:p>
          <a:p>
            <a:pPr marL="914400" lvl="1" indent="-457200">
              <a:spcBef>
                <a:spcPts val="1000"/>
              </a:spcBef>
              <a:buAutoNum type="circleNumDbPlain" startAt="5"/>
            </a:pPr>
            <a:r>
              <a:rPr lang="zh-CN" altLang="en-US" sz="2000" b="1" dirty="0"/>
              <a:t>迭代求解的过程：</a:t>
            </a:r>
            <a:endParaRPr lang="en-US" altLang="zh-CN" sz="2000" b="1" dirty="0"/>
          </a:p>
          <a:p>
            <a:pPr marL="914400" lvl="1" indent="-457200">
              <a:spcBef>
                <a:spcPts val="1000"/>
              </a:spcBef>
              <a:buAutoNum type="circleNumDbPlain" startAt="5"/>
            </a:pPr>
            <a:endParaRPr lang="en-US" altLang="zh-CN" sz="28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最外层循环是时间步，以一个时间步为“一大轮”。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ED2F4C-47E0-EC3F-1858-AF6F0EDF86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B0E833-FA8D-96D4-0D46-BD21B3A38D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E77CBC-C939-9EEA-59BA-20746B34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97" y="1735391"/>
            <a:ext cx="4392606" cy="8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A64A57-7485-2080-CD8A-FA6AD3C0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658" y="4657624"/>
            <a:ext cx="5956683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5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2E-0916-9073-D50A-D56D7F3D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C5142-EC92-BD6E-B302-432D5D63DC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0" y="1130299"/>
            <a:ext cx="10845800" cy="5470525"/>
          </a:xfrm>
        </p:spPr>
        <p:txBody>
          <a:bodyPr>
            <a:normAutofit/>
          </a:bodyPr>
          <a:lstStyle/>
          <a:p>
            <a:pPr marL="914400" lvl="2" indent="0">
              <a:spcBef>
                <a:spcPts val="1000"/>
              </a:spcBef>
              <a:buNone/>
            </a:pPr>
            <a:endParaRPr lang="en-US" altLang="zh-CN" sz="16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内层循环，包含 </a:t>
            </a:r>
            <a:r>
              <a:rPr lang="en-US" altLang="zh-CN" dirty="0"/>
              <a:t>Gauss-Seidel </a:t>
            </a:r>
            <a:r>
              <a:rPr lang="zh-CN" altLang="en-US" dirty="0"/>
              <a:t>迭代法的核心实现，用于求解线性差分方程组。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在每次迭代循环中，先计算左边界节点温度。由于左边界节点方程是非线性的，我们内嵌了 </a:t>
            </a:r>
            <a:r>
              <a:rPr lang="en-US" altLang="zh-CN" dirty="0"/>
              <a:t>Picard </a:t>
            </a:r>
            <a:r>
              <a:rPr lang="zh-CN" altLang="en-US" dirty="0"/>
              <a:t>不动点迭代法，令非线性冻结并滞后一次迭代：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br>
              <a:rPr lang="en-US" altLang="zh-CN" dirty="0"/>
            </a:br>
            <a:r>
              <a:rPr lang="zh-CN" altLang="en-US" dirty="0"/>
              <a:t>于是原方程非线性的    可当作常数处理。当差分方程满足数值稳定条件时，因为由辐射引入的非线性贡献是单调的，所以 </a:t>
            </a:r>
            <a:r>
              <a:rPr lang="en-US" altLang="zh-CN" dirty="0"/>
              <a:t>Picard </a:t>
            </a:r>
            <a:r>
              <a:rPr lang="zh-CN" altLang="en-US" dirty="0"/>
              <a:t>不动点迭代可以很好地收敛。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BA47FA-C980-A2DC-C43C-7C74DD5FA8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CE3AB-FB79-49F6-0708-52B0731E59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E02D2-4B0C-96BD-ECE6-543458D7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01" y="1130300"/>
            <a:ext cx="6314997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69EF9C-4E1C-352B-5100-8A45F08E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0" y="2106696"/>
            <a:ext cx="11326537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F4385B6-BB2F-D3D2-D755-5835DC8CF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315672"/>
              </p:ext>
            </p:extLst>
          </p:nvPr>
        </p:nvGraphicFramePr>
        <p:xfrm>
          <a:off x="3892548" y="5040698"/>
          <a:ext cx="4406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06760" imgH="482400" progId="Equation.DSMT4">
                  <p:embed/>
                </p:oleObj>
              </mc:Choice>
              <mc:Fallback>
                <p:oleObj name="Equation" r:id="rId4" imgW="4406760" imgH="4824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D2EBBA-A805-DB9D-2270-CEB3215F6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2548" y="5040698"/>
                        <a:ext cx="4406900" cy="4826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D7C5D5-77FD-D7F7-2CFE-3251624D0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817795"/>
              </p:ext>
            </p:extLst>
          </p:nvPr>
        </p:nvGraphicFramePr>
        <p:xfrm>
          <a:off x="3996526" y="5650899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00" imgH="228600" progId="Equation.DSMT4">
                  <p:embed/>
                </p:oleObj>
              </mc:Choice>
              <mc:Fallback>
                <p:oleObj name="Equation" r:id="rId6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6526" y="5650899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9EF04-5D47-1B0A-B979-AA1CD533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DA62A-A219-FC2B-14ED-FE77785C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480FE-C6C6-006F-B08E-24D63241BD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0" y="1130299"/>
            <a:ext cx="10845800" cy="5470525"/>
          </a:xfrm>
        </p:spPr>
        <p:txBody>
          <a:bodyPr>
            <a:normAutofit/>
          </a:bodyPr>
          <a:lstStyle/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随后遍历计算中间部分节点（包括一般节点、界面节点）的温度。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如果跨界面，则切换参数和网格，并按界面节点差分方程计算。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73E2A4-5802-6F2E-6C1D-7CB975A5D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27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79FC79-1212-A167-742B-32FBCB97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69" y="1009438"/>
            <a:ext cx="2466461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C67BDA-086B-A373-636D-70F7DC5E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00" y="2200676"/>
            <a:ext cx="5039998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9A22C7-B444-A9F1-B667-7C4D5316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969"/>
          <a:stretch>
            <a:fillRect/>
          </a:stretch>
        </p:blipFill>
        <p:spPr>
          <a:xfrm>
            <a:off x="2852072" y="2681697"/>
            <a:ext cx="6487854" cy="3007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1A2B5A-BEBF-B469-7BF8-50288B40CC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7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5799-ED51-957A-9DF0-FC054F72D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D6CC6-2100-AFD9-069D-E223AB8A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7878E-13BE-F6CD-04E7-FA852E90BB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0" y="1130299"/>
            <a:ext cx="10845800" cy="5105401"/>
          </a:xfrm>
        </p:spPr>
        <p:txBody>
          <a:bodyPr>
            <a:normAutofit lnSpcReduction="10000"/>
          </a:bodyPr>
          <a:lstStyle/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否则的话，便按照一般的中间节点处理。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600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6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最后计算右边界（按理是应先计算的，但赋初值了，所以没关系）。</a:t>
            </a:r>
            <a:endParaRPr lang="en-US" altLang="zh-CN" sz="105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代码遵循了标准的 </a:t>
            </a:r>
            <a:r>
              <a:rPr lang="en-US" altLang="zh-CN" dirty="0"/>
              <a:t>Gauss-Seidel </a:t>
            </a:r>
            <a:r>
              <a:rPr lang="zh-CN" altLang="en-US" dirty="0"/>
              <a:t>迭代法：每次迭代均从左往右遍历，更新下一行节点。若计算用到左侧节点值的，则立即使用本次迭代的最新值；若用到右侧节点值的，则用上一次迭代的旧值。一直迭代，直到本次时间步的解全部收敛为止。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093AE1-6575-FAEF-8DFC-07AF5E12AC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966350-8FD8-9080-5E32-A5FE1640D70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0FB79-784D-5390-FDE3-3151AC43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41" y="1130298"/>
            <a:ext cx="8531518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D1B83-6C30-6242-7226-96833812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92" y="3661925"/>
            <a:ext cx="2999415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45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2D08D-C64A-E5C3-C68E-5F07D78C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4EECC-2376-079F-A657-DAD3AA86BF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14400" lvl="1" indent="-457200">
              <a:spcBef>
                <a:spcPts val="1000"/>
              </a:spcBef>
              <a:buAutoNum type="circleNumDbPlain" startAt="7"/>
            </a:pPr>
            <a:r>
              <a:rPr lang="zh-CN" altLang="en-US" sz="2000" b="1" dirty="0"/>
              <a:t>判断方程的解是否全部收敛：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6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在每次迭代结束前，应检查本轮的解是否已经全部收敛。我们采用如下收敛判据：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每个节点均要满足：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2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即要求每个解都严格收敛。</a:t>
            </a:r>
            <a:endParaRPr lang="en-US" altLang="zh-CN" sz="1000" dirty="0"/>
          </a:p>
          <a:p>
            <a:pPr marL="914400" lvl="1" indent="-457200">
              <a:spcBef>
                <a:spcPts val="1000"/>
              </a:spcBef>
              <a:buAutoNum type="circleNumDbPlain" startAt="7"/>
            </a:pPr>
            <a:r>
              <a:rPr lang="zh-CN" altLang="en-US" sz="2000" b="1" dirty="0"/>
              <a:t>迭代结束后，更新一个时间步的解：</a:t>
            </a:r>
            <a:endParaRPr lang="en-US" altLang="zh-CN" sz="2000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8D9E1-F175-D7B2-3D86-B9EF54A1082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C2E18D-ED7E-A819-7232-03533D6A44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29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CF2248-822F-4BA1-3A43-A91F2C07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44" y="1696590"/>
            <a:ext cx="6216311" cy="11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A29690C-8429-F013-8A47-D1020D387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529610"/>
              </p:ext>
            </p:extLst>
          </p:nvPr>
        </p:nvGraphicFramePr>
        <p:xfrm>
          <a:off x="4444998" y="3814745"/>
          <a:ext cx="3302000" cy="692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32040" imgH="761760" progId="Equation.DSMT4">
                  <p:embed/>
                </p:oleObj>
              </mc:Choice>
              <mc:Fallback>
                <p:oleObj name="Equation" r:id="rId3" imgW="3632040" imgH="7617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FEE6C33-7237-60F6-C2B2-5D59E4632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4998" y="3814745"/>
                        <a:ext cx="3302000" cy="69272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9FFE81B-1A06-ED9A-401D-CB380AD72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98" y="5615569"/>
            <a:ext cx="1631999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41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06EE4-8076-B2E7-E947-F40D4257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 </a:t>
            </a:r>
            <a:r>
              <a:rPr lang="zh-CN" altLang="en-US" dirty="0"/>
              <a:t>数值离散方法及其解题思路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258B8-FD0D-DEAF-C7CF-1CB123B341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0" dirty="0"/>
              <a:t>       </a:t>
            </a:r>
            <a:r>
              <a:rPr lang="zh-CN" altLang="en-US" sz="2000" b="0" dirty="0"/>
              <a:t>题目是多层的一维非稳态导热问题，可使用经典的数值离散方法求解。</a:t>
            </a:r>
            <a:endParaRPr lang="en-US" altLang="zh-CN" sz="2000" b="0" dirty="0"/>
          </a:p>
          <a:p>
            <a:pPr marL="0" indent="0">
              <a:buNone/>
            </a:pPr>
            <a:r>
              <a:rPr lang="zh-CN" altLang="en-US" sz="2000" b="0" dirty="0"/>
              <a:t>       为计算通过边界的热量，应首先求解温度场。求解抛物型 </a:t>
            </a:r>
            <a:r>
              <a:rPr lang="en-US" altLang="zh-CN" sz="2000" b="0" dirty="0"/>
              <a:t>PDE </a:t>
            </a:r>
            <a:r>
              <a:rPr lang="zh-CN" altLang="en-US" sz="2000" b="0" dirty="0"/>
              <a:t>常用的数值离散方法是 </a:t>
            </a:r>
            <a:r>
              <a:rPr lang="en-US" altLang="zh-CN" sz="2000" b="0" dirty="0"/>
              <a:t>FDM</a:t>
            </a:r>
            <a:r>
              <a:rPr lang="zh-CN" altLang="en-US" sz="2000" b="0" dirty="0"/>
              <a:t> 、</a:t>
            </a:r>
            <a:r>
              <a:rPr lang="en-US" altLang="zh-CN" sz="2000" b="0" dirty="0"/>
              <a:t>FVM </a:t>
            </a:r>
            <a:r>
              <a:rPr lang="zh-CN" altLang="en-US" sz="2000" b="0" dirty="0"/>
              <a:t>和 </a:t>
            </a:r>
            <a:r>
              <a:rPr lang="en-US" altLang="zh-CN" sz="2000" b="0" dirty="0"/>
              <a:t>FEM </a:t>
            </a:r>
            <a:r>
              <a:rPr lang="zh-CN" altLang="en-US" sz="2000" b="0" dirty="0"/>
              <a:t>。简单起见，除界面、边界使用 </a:t>
            </a:r>
            <a:r>
              <a:rPr lang="en-US" altLang="zh-CN" sz="2000" b="0" dirty="0"/>
              <a:t>FVM </a:t>
            </a:r>
            <a:r>
              <a:rPr lang="zh-CN" altLang="en-US" sz="2000" b="0" dirty="0"/>
              <a:t>之外，其他位置应使用 </a:t>
            </a:r>
            <a:r>
              <a:rPr lang="en-US" altLang="zh-CN" sz="2000" b="0" dirty="0"/>
              <a:t>FDM </a:t>
            </a:r>
            <a:r>
              <a:rPr lang="zh-CN" altLang="en-US" sz="2000" b="0" dirty="0"/>
              <a:t>。</a:t>
            </a:r>
            <a:endParaRPr lang="en-US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       </a:t>
            </a:r>
            <a:r>
              <a:rPr lang="zh-CN" altLang="en-US" sz="2000" b="0" dirty="0"/>
              <a:t>隔热层厚度很小，空间离散时有必要加密这层网格，可能需要推广至非均匀网格的有限差分格式。层间界面两侧的物性参数不同，也应慎重处理 </a:t>
            </a:r>
            <a:r>
              <a:rPr lang="en-US" altLang="zh-CN" sz="2000" b="0" dirty="0"/>
              <a:t>FVM </a:t>
            </a:r>
            <a:r>
              <a:rPr lang="zh-CN" altLang="en-US" sz="2000" b="0" dirty="0"/>
              <a:t>此处的有限体积。由于无法用中心差分计算左边界的空间导数，由常规方法构造的差分方程会面临阶精度损失问题。</a:t>
            </a:r>
            <a:endParaRPr lang="en-US" altLang="zh-CN" sz="2000" b="0" dirty="0"/>
          </a:p>
          <a:p>
            <a:pPr marL="0" indent="0">
              <a:buNone/>
            </a:pPr>
            <a:r>
              <a:rPr lang="zh-CN" altLang="en-US" sz="2000" b="0" dirty="0"/>
              <a:t>       左边界是对流与辐射的复合边界，由于表面传热系数包含非线性，不能直接离散得到线性方程，我们需结合其他迭代方法线性化处理。</a:t>
            </a:r>
            <a:endParaRPr lang="en-US" altLang="zh-CN" sz="2000" b="0" dirty="0"/>
          </a:p>
          <a:p>
            <a:pPr marL="0" indent="0">
              <a:buNone/>
            </a:pPr>
            <a:r>
              <a:rPr lang="zh-CN" altLang="en-US" sz="2000" b="0" dirty="0"/>
              <a:t>       非稳态问题的热量须通过时间积分计算，我们希望得到时间方向上误差更小的温度场解。而隐式欧拉格式在时间方向仅有一阶精度，我会尝试使用其他更高阶精度的离散格式。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E77985-5777-6FA3-485B-9283B3D99F3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B21236-74FE-28B0-28FE-90072ECA334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409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4D9F0-A9DF-EE3F-C2F1-E7D3F602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D067F-F88C-A877-2EE5-FC691FFA30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14400" lvl="1" indent="-457200">
              <a:spcBef>
                <a:spcPts val="1000"/>
              </a:spcBef>
              <a:buAutoNum type="circleNumDbPlain" startAt="9"/>
            </a:pPr>
            <a:r>
              <a:rPr lang="zh-CN" altLang="en-US" sz="2000" b="1" dirty="0"/>
              <a:t>判断系统是否达到热平衡：</a:t>
            </a:r>
            <a:endParaRPr lang="en-US" altLang="zh-CN" sz="2000" b="1" dirty="0"/>
          </a:p>
          <a:p>
            <a:pPr marL="914400" lvl="1" indent="-457200">
              <a:spcBef>
                <a:spcPts val="1000"/>
              </a:spcBef>
              <a:buAutoNum type="circleNumDbPlain" startAt="8"/>
            </a:pPr>
            <a:endParaRPr lang="en-US" altLang="zh-CN" sz="2000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2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求解器根据每时间步计算的左边界温度来判定系统是否达到热平衡。若左边界温度随时间的相对变化率足够小，则认为已经得到了稳态解，停止求解：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28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注意，须跳过刚开始的缓变区（因为可能导致误判），判据里的时间还须做单位化处理（保证判据的一致性）。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理论上更严谨的热平衡判据应为                                 。然而，由于求解器没有设计热量计算，况且还未验证格式的守恒性，实际不宜使用这个判据。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BF3616-27F1-164E-7D42-AD0BA53C48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09D86F-643E-1155-B815-6636EB2CE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4066A0-8833-ED0D-2485-DE1375B6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1610700"/>
            <a:ext cx="9281825" cy="8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D9A2939-B9F6-1B17-1197-63A6E2FAB6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612988"/>
              </p:ext>
            </p:extLst>
          </p:nvPr>
        </p:nvGraphicFramePr>
        <p:xfrm>
          <a:off x="4323771" y="3429000"/>
          <a:ext cx="3544455" cy="692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98800" imgH="761760" progId="Equation.DSMT4">
                  <p:embed/>
                </p:oleObj>
              </mc:Choice>
              <mc:Fallback>
                <p:oleObj name="Equation" r:id="rId3" imgW="3898800" imgH="7617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BD4109F-7B50-CF3E-6D52-3ACE3868F5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3771" y="3429000"/>
                        <a:ext cx="3544455" cy="69272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FB98784-846B-FDA8-1917-EA4530B00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083434"/>
              </p:ext>
            </p:extLst>
          </p:nvPr>
        </p:nvGraphicFramePr>
        <p:xfrm>
          <a:off x="5289550" y="5106206"/>
          <a:ext cx="2374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74560" imgH="406080" progId="Equation.DSMT4">
                  <p:embed/>
                </p:oleObj>
              </mc:Choice>
              <mc:Fallback>
                <p:oleObj name="Equation" r:id="rId5" imgW="2374560" imgH="4060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E459090-5336-F221-E255-A7F6792BC5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89550" y="5106206"/>
                        <a:ext cx="2374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45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07681-2B3B-5665-F943-6C7A8054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 </a:t>
            </a:r>
            <a:r>
              <a:rPr lang="zh-CN" altLang="en-US" dirty="0"/>
              <a:t>多层的一维非稳态导热温度场求解器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BAA26-8F9C-D6C7-0C65-05D2ECCAFD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4"/>
            </a:pPr>
            <a:r>
              <a:rPr lang="zh-CN" altLang="en-US" sz="2400" dirty="0"/>
              <a:t>其他的代码设计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由于代码做了一定程度的封装和解耦，该求解器可支持计算与题目同类的任意层数的非稳态导热问题，并且可以设置任意节点数量、任意疏密度的结构化网格。这使得它在求解同类问题时具有很强的普适性。那么，对于求解题目的两种温度场，我们只需简单更换网格和参数即可。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该求解器还设计了信息记录功能。通过检查输出的收敛情况、最大迭代次数、最大收敛范数、系统平衡时间等数据，我们可以初步评估求解器是否正确工作，得到的解是否可靠。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5D564D-0699-20B6-A72C-1ADC239DCE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740C33-9DB6-3F87-9861-CFF9F6251A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233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C4038-8390-E49F-2896-72E07F4A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EBD6A-28D6-9C34-0C98-2BEEBEC438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zh-CN" altLang="en-US" sz="2400" dirty="0"/>
              <a:t>定义参数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zh-CN" altLang="en-US" sz="2000" dirty="0"/>
              <a:t>每层导热介质的参数排列顺序为：厚度、密度、定压比热、热导率，打包为数组：</a:t>
            </a:r>
            <a:endParaRPr lang="en-US" altLang="zh-CN" sz="2000" dirty="0"/>
          </a:p>
          <a:p>
            <a:pPr marL="400050" lvl="1" indent="0">
              <a:buNone/>
            </a:pPr>
            <a:endParaRPr lang="en-US" altLang="zh-CN" sz="2000" dirty="0"/>
          </a:p>
          <a:p>
            <a:pPr marL="400050" lvl="1" indent="0">
              <a:buNone/>
            </a:pPr>
            <a:endParaRPr lang="en-US" altLang="zh-CN" sz="2000" dirty="0"/>
          </a:p>
          <a:p>
            <a:pPr marL="400050" lvl="1" indent="0">
              <a:buNone/>
            </a:pPr>
            <a:endParaRPr lang="en-US" altLang="zh-CN" sz="2000" dirty="0"/>
          </a:p>
          <a:p>
            <a:pPr marL="400050" lvl="1" indent="0">
              <a:buNone/>
            </a:pPr>
            <a:endParaRPr lang="en-US" altLang="zh-CN" sz="2000" dirty="0"/>
          </a:p>
          <a:p>
            <a:pPr marL="400050" lvl="1" indent="0">
              <a:buNone/>
            </a:pPr>
            <a:r>
              <a:rPr lang="en-US" altLang="zh-CN" sz="2000" dirty="0"/>
              <a:t>* </a:t>
            </a:r>
            <a:r>
              <a:rPr lang="zh-CN" altLang="en-US" sz="2000" dirty="0"/>
              <a:t>与辐射相关的参数已在 </a:t>
            </a:r>
            <a:r>
              <a:rPr lang="en-US" altLang="zh-CN" sz="2000" dirty="0" err="1"/>
              <a:t>GaussSeidelSolver</a:t>
            </a:r>
            <a:r>
              <a:rPr lang="en-US" altLang="zh-CN" sz="2000" dirty="0"/>
              <a:t>() </a:t>
            </a:r>
            <a:r>
              <a:rPr lang="zh-CN" altLang="en-US" sz="2000" dirty="0"/>
              <a:t>中定义</a:t>
            </a:r>
            <a:endParaRPr lang="en-US" altLang="zh-CN" sz="2000" dirty="0"/>
          </a:p>
          <a:p>
            <a:pPr marL="400050" lvl="1" indent="0">
              <a:buNone/>
            </a:pPr>
            <a:endParaRPr lang="en-US" altLang="zh-CN" sz="1000" dirty="0"/>
          </a:p>
          <a:p>
            <a:pPr marL="400050" lvl="1" indent="0">
              <a:buNone/>
            </a:pPr>
            <a:r>
              <a:rPr lang="zh-CN" altLang="en-US" sz="2000" dirty="0"/>
              <a:t>设置时间步长为 </a:t>
            </a:r>
            <a:r>
              <a:rPr lang="en-US" altLang="zh-CN" sz="2000" dirty="0"/>
              <a:t>10 </a:t>
            </a:r>
            <a:r>
              <a:rPr lang="zh-CN" altLang="en-US" sz="2000" dirty="0"/>
              <a:t>秒：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8EA615-7261-4ECE-FD90-FC1269B8E3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54DE17-09A5-49A0-2CE4-CFF6A39F61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BFE458-8013-E625-FBE7-66FD244E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89" y="2276257"/>
            <a:ext cx="7202422" cy="8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FD864F-A7B7-42B6-B282-B5093E5F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81" y="3320255"/>
            <a:ext cx="6586105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F455B-87E7-B0CF-2314-68BE2C55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33" y="5235464"/>
            <a:ext cx="926810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636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5D68-D953-2A0E-E709-E0D447AA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C9B8C-4BB1-C9CC-98E6-36CC050B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5D798-B203-720E-14BC-100836BBB2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514350">
              <a:buAutoNum type="alphaLcParenR" startAt="2"/>
            </a:pPr>
            <a:r>
              <a:rPr lang="zh-CN" altLang="en-US" sz="2400" dirty="0"/>
              <a:t>生成网格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000" dirty="0"/>
              <a:t>由于隔热层厚度相对很小，前期此区域的温度梯度却又很大，为了减小空间离散误差，我们应该加密这层网格。简单起见，设定每层导热介质的网格具有相同的节点数量，于是我们定义网格分辨率：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那么，每层均有 </a:t>
            </a:r>
            <a:r>
              <a:rPr lang="en-US" altLang="zh-CN" sz="2000" dirty="0"/>
              <a:t>21 </a:t>
            </a:r>
            <a:r>
              <a:rPr lang="zh-CN" altLang="en-US" sz="2000" dirty="0"/>
              <a:t>个节点，其中界面位置为左右两层的共用节点。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还是简单起见，我们设置层内节点等间距分布，这样便可以快速地“打网格”：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由这样生成的网格也更便于接下来的研究（如定量地加密网格）。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2F2DDD-B5E7-C8DC-93B6-DA199B7F55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AF3BFE-06EA-4ECE-B858-37001578E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FD3353-5B3C-0030-31AA-E945C671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07" y="2915625"/>
            <a:ext cx="2466386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3E12E4-31CD-9DBE-AD8C-E0CF5D17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24" y="4416862"/>
            <a:ext cx="9827552" cy="5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48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7EFD-2F38-58B1-2D1A-44C827B1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F4CBE-87D5-B8DC-6837-506009A48B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3"/>
            </a:pPr>
            <a:r>
              <a:rPr lang="zh-CN" altLang="en-US" sz="2400" dirty="0"/>
              <a:t>调用求解器求解温度场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我们可以用求解器解得温度场以及系统到达平衡所要花费的时间。</a:t>
            </a:r>
            <a:endParaRPr lang="en-US" altLang="zh-CN" sz="2000" dirty="0"/>
          </a:p>
          <a:p>
            <a:pPr lvl="1">
              <a:spcBef>
                <a:spcPts val="1000"/>
              </a:spcBef>
            </a:pPr>
            <a:r>
              <a:rPr lang="zh-CN" altLang="en-US" sz="2000" dirty="0"/>
              <a:t>有隔热层的情况：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AutoNum type="circleNumDbPlain"/>
            </a:pPr>
            <a:endParaRPr lang="en-US" altLang="zh-CN" sz="2000" dirty="0"/>
          </a:p>
          <a:p>
            <a:pPr lvl="1">
              <a:spcBef>
                <a:spcPts val="1000"/>
              </a:spcBef>
            </a:pPr>
            <a:r>
              <a:rPr lang="zh-CN" altLang="en-US" sz="2000" dirty="0"/>
              <a:t>无隔热层的情况：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打印并检查求解结果，程序输出如图所示：</a:t>
            </a:r>
            <a:endParaRPr lang="en-US" altLang="zh-CN" sz="2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BAE768-C46A-E893-61F6-086583E1D9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C441BA-CC69-D468-DB2D-81DDADD7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501" y="2808331"/>
            <a:ext cx="6164998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2E7A76-0802-B1B4-DE6D-26939E128D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B4E6A-135C-E787-1BA9-CA4BDEA1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60" y="3862355"/>
            <a:ext cx="6053879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123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B29F4-AB6A-A829-62D0-BF703AC4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0E90AE-ECB2-F8D0-7CE3-3B46B8E99A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BA5631-CA6C-20F7-A864-F300535C1B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30A83D8-2FE7-EA7F-EEA3-5267F24AE8D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99089" y="1130300"/>
            <a:ext cx="8193821" cy="500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07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89320-57FD-83D5-093F-CFDE0DEC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537B2B-C6BB-C734-60F1-81182DED5AF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887C64-74BD-F69D-8C84-FB53966B29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604D276-2C51-3391-1873-092521A1052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67073" y="1130300"/>
            <a:ext cx="8257854" cy="500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052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CB8C3-9D6D-8533-8479-335C5A80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CDD8F-C313-1DD1-1A2B-E876786B6F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根据程序输出的信息，解全部收敛，温度场最终可以稳定，表明求解器的边界条件正确，</a:t>
            </a:r>
            <a:r>
              <a:rPr lang="en-US" altLang="zh-CN" sz="2000" dirty="0"/>
              <a:t>Gauss-Seidel </a:t>
            </a:r>
            <a:r>
              <a:rPr lang="zh-CN" altLang="en-US" sz="2000" dirty="0"/>
              <a:t>和 </a:t>
            </a:r>
            <a:r>
              <a:rPr lang="en-US" altLang="zh-CN" sz="2000" dirty="0"/>
              <a:t>Picard </a:t>
            </a:r>
            <a:r>
              <a:rPr lang="zh-CN" altLang="en-US" sz="2000" dirty="0"/>
              <a:t>迭代行为也符合理论预期。解方程最大的迭代次数在合理的范围，最大的收敛范数在 </a:t>
            </a:r>
            <a:r>
              <a:rPr lang="en-US" altLang="zh-CN" sz="2000" dirty="0"/>
              <a:t>1e-10 </a:t>
            </a:r>
            <a:r>
              <a:rPr lang="zh-CN" altLang="en-US" sz="2000" dirty="0"/>
              <a:t>数量级，表明收敛良好。系统达到平衡的时间合理，且节点温度值在平衡线附近无明显变化，表明热平衡判据正常。再检查平衡温度，其空间分布合理。这些现象说明求解器已经正确工作了。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代码解得两种情况左边界的稳态温度分别为 </a:t>
            </a:r>
            <a:r>
              <a:rPr lang="en-US" altLang="zh-CN" sz="2000" dirty="0"/>
              <a:t>328.07 K</a:t>
            </a:r>
            <a:r>
              <a:rPr lang="zh-CN" altLang="en-US" sz="2000" dirty="0"/>
              <a:t> 和 </a:t>
            </a:r>
            <a:r>
              <a:rPr lang="en-US" altLang="zh-CN" sz="2000" dirty="0"/>
              <a:t>373.68 K </a:t>
            </a:r>
            <a:r>
              <a:rPr lang="zh-CN" altLang="en-US" sz="2000" dirty="0"/>
              <a:t>，这与商业 </a:t>
            </a:r>
            <a:r>
              <a:rPr lang="en-US" altLang="zh-CN" sz="2000" dirty="0"/>
              <a:t>CFD </a:t>
            </a:r>
            <a:r>
              <a:rPr lang="zh-CN" altLang="en-US" sz="2000" dirty="0"/>
              <a:t>软件的模拟结果几乎一致。所以可以初步确定的是，该求解器的每个设计环节，即从理论推导到最后代码实现，基本是正确无误的。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035D73-944A-6C98-7096-3CC10109989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612AEB-BFD7-F94D-5CE9-6F0B6A1CBA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37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411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11681-C4D6-A5EA-2472-17A70C24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7B050-E3F2-F59D-CB9C-794E2B082B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4"/>
            </a:pPr>
            <a:r>
              <a:rPr lang="zh-CN" altLang="en-US" sz="2400" dirty="0"/>
              <a:t>计算左右边界通过的热量</a:t>
            </a:r>
            <a:endParaRPr lang="en-US" altLang="zh-CN" sz="24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计算边界通过的热流量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这里边界热流量是一阶截断的，不是准确物理边界的热流量，仅用于绘制图表。</a:t>
            </a:r>
            <a:endParaRPr lang="en-US" altLang="zh-CN" dirty="0"/>
          </a:p>
          <a:p>
            <a:pPr lvl="2">
              <a:spcBef>
                <a:spcPts val="1000"/>
              </a:spcBef>
            </a:pPr>
            <a:r>
              <a:rPr lang="zh-CN" altLang="en-US" dirty="0"/>
              <a:t>左边界：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E04A53-9A97-8DA3-14B8-98E8EDBE07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5C4C19-B59D-6690-6180-06E14626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05" y="2829120"/>
            <a:ext cx="5955189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72AB85-B819-D925-64A5-3D817ADB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97" y="5286755"/>
            <a:ext cx="10910203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C93882-F5CA-2B32-BB66-6586874FA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19" y="5769910"/>
            <a:ext cx="10829358" cy="41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04E35F-A93F-F2C0-00F0-2E42FB2993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99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5B48-3B2E-B68E-14AE-F31A1BE8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895F9-7350-BD03-927B-D264A02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06257-013B-89ED-1845-0EF853E434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CN" altLang="en-US" dirty="0"/>
              <a:t>右边界：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sz="1600" dirty="0"/>
          </a:p>
          <a:p>
            <a:pPr marL="914400" lvl="2" indent="0">
              <a:buNone/>
            </a:pPr>
            <a:r>
              <a:rPr lang="zh-CN" altLang="en-US" dirty="0"/>
              <a:t>然后可以计算左右边界的热流量净差：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1146D5-B394-C3A8-EA87-5DE2DD12DA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D7A5A-8308-674D-7C93-5F6911A197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39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1B199F-5DEA-B13C-5EAC-DCEE5690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22" y="1239300"/>
            <a:ext cx="6164756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BEE9C1-9BEA-66FD-DCC2-9A78659A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4" y="3670791"/>
            <a:ext cx="11504992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C5E5E4-7557-EA7E-24FB-C17C0728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40" y="4132391"/>
            <a:ext cx="11498956" cy="3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FA8A0B-0A76-7019-AB3C-3885E1E8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198" y="5258700"/>
            <a:ext cx="2289602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8B2F66-EFF5-13E6-6E9B-93B45149E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46" y="5776300"/>
            <a:ext cx="2244705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211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1CD0C-8BAA-0104-BF09-DD81053F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 </a:t>
            </a:r>
            <a:r>
              <a:rPr lang="zh-CN" altLang="en-US" dirty="0"/>
              <a:t>数值离散方法及其解题思路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5C257-60C4-8D43-2059-4F7FFD910C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0" dirty="0"/>
              <a:t>       </a:t>
            </a:r>
            <a:r>
              <a:rPr lang="zh-CN" altLang="en-US" sz="2000" b="0" dirty="0"/>
              <a:t>随后，我们需计算温度场边界的温度梯度得到热流量，进而对其做时间积分得到热量。然而如何避免温度梯度计算的截断损失、保证边界热通量的物理准确性是个困难点，尤其对于右侧的狄利克雷边界，我们需特殊处理。在兼顾阶精度之余，我们也应关注 </a:t>
            </a:r>
            <a:r>
              <a:rPr lang="en-US" altLang="zh-CN" sz="2000" b="0" dirty="0"/>
              <a:t>FDM </a:t>
            </a:r>
            <a:r>
              <a:rPr lang="zh-CN" altLang="en-US" sz="2000" b="0" dirty="0"/>
              <a:t>和 </a:t>
            </a:r>
            <a:r>
              <a:rPr lang="en-US" altLang="zh-CN" sz="2000" b="0" dirty="0"/>
              <a:t>FVM </a:t>
            </a:r>
            <a:r>
              <a:rPr lang="zh-CN" altLang="en-US" sz="2000" b="0" dirty="0"/>
              <a:t>的离散格式的守恒性。</a:t>
            </a:r>
            <a:endParaRPr lang="en-US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       </a:t>
            </a:r>
            <a:r>
              <a:rPr lang="zh-CN" altLang="en-US" sz="2000" b="0" dirty="0"/>
              <a:t>在完成理论准备后，我将使用 </a:t>
            </a:r>
            <a:r>
              <a:rPr lang="en-US" altLang="zh-CN" sz="2000" b="0" dirty="0"/>
              <a:t>Python </a:t>
            </a:r>
            <a:r>
              <a:rPr lang="zh-CN" altLang="en-US" sz="2000" b="0" dirty="0"/>
              <a:t>实现温度场求解器，准确实现教材推荐的 </a:t>
            </a:r>
            <a:r>
              <a:rPr lang="en-US" altLang="zh-CN" sz="2000" b="0" dirty="0"/>
              <a:t>Gauss-Seidel </a:t>
            </a:r>
            <a:r>
              <a:rPr lang="zh-CN" altLang="en-US" sz="2000" b="0" dirty="0"/>
              <a:t>迭代法。算法完全透明，自主设计，非必要不调用现成的求解器。由于题目待解至少两种网格，编写的代码有必要适当封装，以提高复用性。网格化计算多层问题过程繁琐，中间节点、边界节点、界面节点的离散方程均不一致，可以考虑做自动切换参数和网格的机制简化代码设计。此外，题目求的是从初始时刻到平衡前的热量，所以求解器中还应包含热平衡的判定条件。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400" b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850B7D-A065-5E1A-E5E5-E2411C0416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575394-960E-A37E-E407-74388F2965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58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F6D7-A537-D087-A698-0A30CFC37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46FB1-E82E-B60D-DD5F-7487C526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C93F2-9636-1CB2-615E-0B4D9A4D3C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4400" lvl="1" indent="-457200">
              <a:spcBef>
                <a:spcPts val="1000"/>
              </a:spcBef>
              <a:buAutoNum type="circleNumDbPlain" startAt="2"/>
            </a:pPr>
            <a:r>
              <a:rPr lang="zh-CN" altLang="en-US" sz="2000" b="1" dirty="0"/>
              <a:t>边界通过的热量</a:t>
            </a:r>
            <a:endParaRPr lang="en-US" altLang="zh-CN" sz="2000" b="1" dirty="0"/>
          </a:p>
          <a:p>
            <a:pPr lvl="2">
              <a:spcBef>
                <a:spcPts val="1000"/>
              </a:spcBef>
            </a:pPr>
            <a:r>
              <a:rPr lang="zh-CN" altLang="en-US" dirty="0"/>
              <a:t>左边界：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C12494-3F56-E78B-B167-E3391E8327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D180B8-5BBE-6B7C-C2A5-6655A29632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01A3FA-9AC0-0DD4-8763-24ACEEC1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84" y="1814100"/>
            <a:ext cx="6363032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072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288D-F22E-1F0A-B741-89910509A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0BBA0-769D-A85C-5F6C-9B16C27D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B6255-BEF5-48EE-82EC-A9634155D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CN" altLang="en-US" dirty="0"/>
              <a:t>右边界：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338D5D-F775-E0E1-57B8-C667644F18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2CA6C4-70A4-1BE2-424F-D01951825E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82F58-D243-D998-A78D-4808AF32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466" y="1594997"/>
            <a:ext cx="6405068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907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B7F20-A890-F156-A548-9C7F2B97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 </a:t>
            </a:r>
            <a:r>
              <a:rPr lang="zh-CN" altLang="en-US" dirty="0"/>
              <a:t>求解过程与结果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6C09E-ADBF-A382-A0CA-F392B6DB64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调用函数，分别计算两种情况左右边界通过的热量。输出结果如下：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热量的数量级正确（估算为 </a:t>
            </a:r>
            <a:r>
              <a:rPr lang="en-US" altLang="zh-CN" dirty="0"/>
              <a:t>1e+08 </a:t>
            </a:r>
            <a:r>
              <a:rPr lang="zh-CN" altLang="en-US" dirty="0"/>
              <a:t>或 </a:t>
            </a:r>
            <a:r>
              <a:rPr lang="en-US" altLang="zh-CN" dirty="0"/>
              <a:t>1e+09</a:t>
            </a:r>
            <a:r>
              <a:rPr lang="zh-CN" altLang="en-US" dirty="0"/>
              <a:t>），结果合理。但是，这里是分别计算两种情况各自达到热平衡时通过边界的热量，由于参考时间不一致，这个结果在实际问题中没有可比性。一般只会在相同的参考时间内比较。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0A7F16-9E1D-936D-B6D5-830F5EBF29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0A272C-057E-50F5-A449-4B71C22427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F0E2AF-9C62-5A85-F358-B0CDC91D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46" y="1757339"/>
            <a:ext cx="9373908" cy="323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67AAC3-3DC8-6A96-1723-18A7403A8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1" y="2732323"/>
            <a:ext cx="8992855" cy="371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19A7D0-6DAB-565E-441C-A3860344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861" y="2150296"/>
            <a:ext cx="8935697" cy="3238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E378D6-F22A-EC8C-0CB7-8EC68B731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844" y="3156232"/>
            <a:ext cx="906906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0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C3F05-8039-8340-D78B-22302138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B15C5-A80C-E05A-EAB9-A1C3282500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zh-CN" altLang="en-US" sz="2000" dirty="0"/>
              <a:t>至此，我们</a:t>
            </a:r>
            <a:r>
              <a:rPr lang="zh-CN" altLang="en-US" sz="2000" dirty="0">
                <a:latin typeface="+mn-ea"/>
              </a:rPr>
              <a:t>已经完成温度场、热流量以及热量的求解计算。接下来</a:t>
            </a:r>
            <a:r>
              <a:rPr lang="zh-CN" altLang="en-US" sz="2000" dirty="0"/>
              <a:t>我们可对数据做适当处理，以图表形式（均由 </a:t>
            </a:r>
            <a:r>
              <a:rPr lang="en-US" altLang="zh-CN" sz="2000" dirty="0"/>
              <a:t>matplotlib </a:t>
            </a:r>
            <a:r>
              <a:rPr lang="zh-CN" altLang="en-US" sz="2000" dirty="0"/>
              <a:t>生成）直观地展示出来，并加以分析。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lvl="1"/>
            <a:r>
              <a:rPr lang="zh-CN" altLang="en-US" sz="2000" dirty="0"/>
              <a:t>温度场时空分布图</a:t>
            </a:r>
          </a:p>
          <a:p>
            <a:pPr lvl="1"/>
            <a:r>
              <a:rPr lang="zh-CN" altLang="en-US" sz="2000" dirty="0"/>
              <a:t>温度空间传播曲线</a:t>
            </a:r>
          </a:p>
          <a:p>
            <a:pPr lvl="1"/>
            <a:r>
              <a:rPr lang="zh-CN" altLang="en-US" sz="2000" dirty="0"/>
              <a:t>边界、界面温度变化曲线</a:t>
            </a:r>
          </a:p>
          <a:p>
            <a:pPr lvl="1"/>
            <a:r>
              <a:rPr lang="zh-CN" altLang="en-US" sz="2000" dirty="0"/>
              <a:t>边界热流量曲线</a:t>
            </a:r>
          </a:p>
          <a:p>
            <a:pPr lvl="1"/>
            <a:r>
              <a:rPr lang="zh-CN" altLang="en-US" sz="2000" dirty="0"/>
              <a:t>边界热量曲线</a:t>
            </a:r>
          </a:p>
          <a:p>
            <a:pPr lvl="1"/>
            <a:r>
              <a:rPr lang="zh-CN" altLang="en-US" sz="2000" dirty="0"/>
              <a:t>阻隔热量、隔热效益曲线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7EB290-1A27-02DD-9BC5-52A66BD172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513413-9116-DCB8-8395-0CCB00CD64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333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4BF61A-AD7F-AA6B-6B21-591DCCFA7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619"/>
            <a:ext cx="9257143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EE8465-29C0-2FFD-ADE0-705D7E96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49E30-8F55-1AF0-5798-FE3AC49427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zh-CN" altLang="en-US" sz="2400" dirty="0"/>
              <a:t>温度场时空分布图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A56968-5D2B-0488-50E5-69C97E8868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D5EA83-C99B-7E0E-F489-7B9E9FC5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FCD64B-6086-F5DE-1A69-7557FA3BB0F7}"/>
              </a:ext>
            </a:extLst>
          </p:cNvPr>
          <p:cNvSpPr txBox="1"/>
          <p:nvPr/>
        </p:nvSpPr>
        <p:spPr>
          <a:xfrm>
            <a:off x="7962899" y="2036786"/>
            <a:ext cx="4105275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这是有隔热层情况温度场的分布图，包含了温度场时间、空间两个维度的信息，可以清晰体现温度的分布特点与变化规律。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在有隔热层的情况下，高温主要集中在隔热层区域。稳态时隔热层温度梯度大，表明隔温效果明显。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由于隔热材料的导温系数小而热阻大，温度传播和热扩散现象缓慢，系统达到平衡所需的时间更长。</a:t>
            </a:r>
          </a:p>
        </p:txBody>
      </p:sp>
    </p:spTree>
    <p:extLst>
      <p:ext uri="{BB962C8B-B14F-4D97-AF65-F5344CB8AC3E}">
        <p14:creationId xmlns:p14="http://schemas.microsoft.com/office/powerpoint/2010/main" val="3750299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FB9887-1A79-32B3-C27D-D4D96D2FA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950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0CF792-21EB-0682-589F-58E8D3F3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0960F5-6007-A6DF-0555-2F3DE40F4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8B65C4-9289-0951-A84A-DB53C5E0D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036E7E-517F-1CBC-1920-737D41147464}"/>
              </a:ext>
            </a:extLst>
          </p:cNvPr>
          <p:cNvSpPr txBox="1"/>
          <p:nvPr/>
        </p:nvSpPr>
        <p:spPr>
          <a:xfrm>
            <a:off x="8067675" y="1640201"/>
            <a:ext cx="3990975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这是有隔热层情况的温度场分布图。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在没有隔热层的情况下，墙体很快出现大面积高温。由于墙体的导温系数较大，热阻较小，温度传播和热扩散效应更显著，因此系统也更快达到平衡状态。</a:t>
            </a:r>
          </a:p>
        </p:txBody>
      </p:sp>
    </p:spTree>
    <p:extLst>
      <p:ext uri="{BB962C8B-B14F-4D97-AF65-F5344CB8AC3E}">
        <p14:creationId xmlns:p14="http://schemas.microsoft.com/office/powerpoint/2010/main" val="3773666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88591E-8BDA-23DE-6EE2-96E07DE0DA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994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EDB358-B479-D26E-08C9-5ED05F6A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0B95D-56D6-CCFD-9C31-7598A2950F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2"/>
            </a:pPr>
            <a:r>
              <a:rPr lang="zh-CN" altLang="en-US" sz="2400" dirty="0"/>
              <a:t>温度空间传播曲线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85484-CBAF-E820-85BA-86909A3E96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A9AF3A-9747-0268-91E1-98BB688E516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61557-BE2A-945E-78B4-C086F582401C}"/>
              </a:ext>
            </a:extLst>
          </p:cNvPr>
          <p:cNvSpPr txBox="1"/>
          <p:nvPr/>
        </p:nvSpPr>
        <p:spPr>
          <a:xfrm>
            <a:off x="8616315" y="2010071"/>
            <a:ext cx="333375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这是有隔热层情况温度的空间传播曲线。该曲线表示墙体与隔热层温度的空间分布随时间的变化关系。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须注意，图像采用对数时间间隔。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最靠上方的曲线是稳态线，表示系统处于热平衡时温度的空间分布。此时温度梯度与各层介质的热导率成正比，这个关系表明该温度分布是合理的。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56105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91B4-977E-1738-EAC6-5DBB9BD2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A721A66-7EC9-6024-9AE4-46A3D2FA3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587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D47795-9468-C88A-5BDC-BB4ADB52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6D3C4-356D-19E2-C8F3-2B3832A9F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F6898A-E644-03D4-1121-4C40164C37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47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1A5ABB-4131-8CBA-15B9-F2956270B8AF}"/>
              </a:ext>
            </a:extLst>
          </p:cNvPr>
          <p:cNvSpPr txBox="1"/>
          <p:nvPr/>
        </p:nvSpPr>
        <p:spPr>
          <a:xfrm>
            <a:off x="8594407" y="1636395"/>
            <a:ext cx="3300413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这是无隔热层情况温度的空间传播曲线 ，同样采用对数时间间隔。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图中的稳态线也满足温度梯度与对应段介质的热导率成正比的关系。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10029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469FC2-526E-D97B-F859-F146C4B10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495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3843C8-5ACD-90BF-7CF1-BA3D1404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0BE24-F6E5-FEF0-E295-683EDAC880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3"/>
            </a:pPr>
            <a:r>
              <a:rPr lang="zh-CN" altLang="en-US" sz="2400" dirty="0"/>
              <a:t>左边界的温度随时间变化曲线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28A4FB-3A17-1431-9832-34DC09AAEE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CC3AA2-7601-8A05-8F07-D1437C79BC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492BA2-F7AB-3ED8-649E-03FCFFEA6C8F}"/>
              </a:ext>
            </a:extLst>
          </p:cNvPr>
          <p:cNvSpPr txBox="1"/>
          <p:nvPr/>
        </p:nvSpPr>
        <p:spPr>
          <a:xfrm>
            <a:off x="8541973" y="1953607"/>
            <a:ext cx="3450002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这是有隔热层情况左边界墙体温度随时间变化的曲线。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如图所示，左边界温度在约 </a:t>
            </a:r>
            <a:r>
              <a:rPr lang="en-US" altLang="zh-CN" sz="2000" dirty="0"/>
              <a:t>2e+04 </a:t>
            </a:r>
            <a:r>
              <a:rPr lang="zh-CN" altLang="en-US" sz="2000" dirty="0"/>
              <a:t>秒之后才发生明显变化，稳态温度为 </a:t>
            </a:r>
            <a:r>
              <a:rPr lang="en-US" altLang="zh-CN" sz="2000" dirty="0"/>
              <a:t>328.07 K 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69985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B299E7-1B8F-49A8-22E9-241D66486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980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7CE36F-F533-24CB-14B0-BAED25AE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056815-3AA1-7F16-AC20-73E4F9838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E3A42B-F517-BE7A-CF14-59CC5BCAAF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49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F958DF-BFDA-E7B3-8066-99C85C9BFB7B}"/>
              </a:ext>
            </a:extLst>
          </p:cNvPr>
          <p:cNvSpPr txBox="1"/>
          <p:nvPr/>
        </p:nvSpPr>
        <p:spPr>
          <a:xfrm>
            <a:off x="8558586" y="1651962"/>
            <a:ext cx="3427674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这是隔热层左界面的温度曲线，反映墙体最右侧的温度。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隔热层左界面经过约 </a:t>
            </a:r>
            <a:r>
              <a:rPr lang="en-US" altLang="zh-CN" sz="2000" dirty="0"/>
              <a:t>300 </a:t>
            </a:r>
            <a:r>
              <a:rPr lang="zh-CN" altLang="en-US" sz="2000" dirty="0"/>
              <a:t>秒后才出现明显温升。稳态时该界面位置的温度为 </a:t>
            </a:r>
            <a:r>
              <a:rPr lang="en-US" altLang="zh-CN" sz="2000" dirty="0"/>
              <a:t>481.7 K </a:t>
            </a:r>
            <a:r>
              <a:rPr lang="zh-CN" altLang="en-US" sz="2000" dirty="0"/>
              <a:t>，温升不到 </a:t>
            </a:r>
            <a:r>
              <a:rPr lang="en-US" altLang="zh-CN" sz="2000" dirty="0"/>
              <a:t>200 K </a:t>
            </a:r>
            <a:r>
              <a:rPr lang="zh-CN" altLang="en-US" sz="2000" dirty="0"/>
              <a:t>，表明隔热层的隔温效果良好。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4360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249F1-424D-D6DE-3A24-0E0EB2A6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 </a:t>
            </a:r>
            <a:r>
              <a:rPr lang="zh-CN" altLang="en-US" dirty="0"/>
              <a:t>数值离散方法及其解题思路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7A7D1-D653-86D4-9560-877957F2C6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0" dirty="0"/>
              <a:t>       </a:t>
            </a:r>
            <a:r>
              <a:rPr lang="zh-CN" altLang="en-US" sz="2000" b="0" dirty="0"/>
              <a:t>在解得温度场并计算完通过边界的热量后，我们可对数据做适当处理，以图表的形式直观清晰地展示出来，并加以分析，得到题目的结论。</a:t>
            </a:r>
            <a:endParaRPr lang="en-US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       </a:t>
            </a:r>
            <a:r>
              <a:rPr lang="zh-CN" altLang="en-US" sz="2000" b="0" dirty="0"/>
              <a:t>最后，应补充网格的收敛性、独立性验证。还可继续深入探讨数值稳定性、离散误差等，从理论分析、实际观测两个角度验证解的收敛阶，进而验证本次数值模拟结果的准确性及其具有的精度水平。</a:t>
            </a:r>
            <a:endParaRPr lang="en-US" altLang="zh-CN" sz="2000" b="0" dirty="0"/>
          </a:p>
          <a:p>
            <a:pPr marL="0" indent="0">
              <a:buNone/>
            </a:pPr>
            <a:r>
              <a:rPr lang="zh-CN" altLang="en-US" sz="2000" b="0" dirty="0"/>
              <a:t>       综上所述，使用数值离散方法求解本题目是切实可行的。我们既可以保证从理论、建模，到公式推导，再到求解全过程的透明性与正确性，得到一个精确且可靠的结果，也可以对数值传热模拟灵活地开展有针对性的研究，如追溯误差来源、解释现象成因等，是一次意义非常的理论实践。</a:t>
            </a:r>
            <a:endParaRPr lang="en-US" altLang="zh-CN" sz="2000" b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B058CB-19D1-EFB0-908F-32E1308B12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1CC840-62A5-C223-811B-E52E25C16B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596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495C6-9EBF-EF2B-179F-581C1FA14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20B801-DC6D-4720-68A0-3D1AA1DA2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980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5E8DAC-973F-FA94-C29E-DEDD4521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54C483-BFCC-01F7-03E8-FE6A227B36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C5B18-CFB8-D09B-EDAB-A6F0686650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C2EF4-28FF-12BF-4EAE-E80A8B4507A8}"/>
              </a:ext>
            </a:extLst>
          </p:cNvPr>
          <p:cNvSpPr txBox="1"/>
          <p:nvPr/>
        </p:nvSpPr>
        <p:spPr>
          <a:xfrm>
            <a:off x="8542020" y="1612266"/>
            <a:ext cx="339089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这是无隔热层情况左边界墙体温度随时间变化的曲线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左边界经过约 </a:t>
            </a:r>
            <a:r>
              <a:rPr lang="en-US" altLang="zh-CN" sz="2000" dirty="0"/>
              <a:t>1e+04 </a:t>
            </a:r>
            <a:r>
              <a:rPr lang="zh-CN" altLang="en-US" sz="2000" dirty="0"/>
              <a:t>秒后开始明显升温，稳态时温度达到</a:t>
            </a:r>
            <a:r>
              <a:rPr lang="en-US" altLang="zh-CN" sz="2000" dirty="0"/>
              <a:t> 373.68 K</a:t>
            </a:r>
            <a:r>
              <a:rPr lang="zh-CN" altLang="en-US" sz="2000" dirty="0"/>
              <a:t> ，与有隔热材料的情况相比高了 </a:t>
            </a:r>
            <a:r>
              <a:rPr lang="en-US" altLang="zh-CN" sz="2000" dirty="0"/>
              <a:t>45.6 K 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左边界温度在</a:t>
            </a:r>
            <a:r>
              <a:rPr lang="en-US" altLang="zh-CN" sz="2000" dirty="0"/>
              <a:t> 5e+05 </a:t>
            </a:r>
            <a:r>
              <a:rPr lang="zh-CN" altLang="en-US" sz="2000" dirty="0"/>
              <a:t>秒左右已无明显变化了，表明系统更快达到热平衡。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62881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999F46-7372-7351-6EB9-692353ADD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025"/>
            <a:ext cx="9257143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6A3CD1-D4F2-BCDD-C461-C9DC6836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C8444-B09A-9A19-5CC6-01B7C3CDAD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4"/>
            </a:pPr>
            <a:r>
              <a:rPr lang="zh-CN" altLang="en-US" sz="2400" dirty="0"/>
              <a:t>有隔热层情况下热流量随时间变化曲线</a:t>
            </a:r>
            <a:endParaRPr lang="en-US" altLang="zh-CN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013F85-6DC3-327B-CF70-4496B9361C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71A085-D40C-C5EC-07E7-6A443A58B7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CBAE43-40C3-3224-B9A1-B004C85D93DC}"/>
              </a:ext>
            </a:extLst>
          </p:cNvPr>
          <p:cNvSpPr txBox="1"/>
          <p:nvPr/>
        </p:nvSpPr>
        <p:spPr>
          <a:xfrm>
            <a:off x="8645842" y="1966908"/>
            <a:ext cx="337851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这是有隔热层情况左边界的热流量曲线</a:t>
            </a:r>
            <a:r>
              <a:rPr lang="en-US" altLang="zh-CN" sz="2000" dirty="0"/>
              <a:t>.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左边界稳态的热流量为 </a:t>
            </a:r>
            <a:r>
              <a:rPr lang="en-US" altLang="zh-CN" sz="2000" dirty="0"/>
              <a:t>341.4 W 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67930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C79C1F-01C8-BBE2-88E1-C72F0BDAE283}"/>
              </a:ext>
            </a:extLst>
          </p:cNvPr>
          <p:cNvGrpSpPr/>
          <p:nvPr/>
        </p:nvGrpSpPr>
        <p:grpSpPr>
          <a:xfrm>
            <a:off x="62118" y="1031208"/>
            <a:ext cx="9257142" cy="5400000"/>
            <a:chOff x="0" y="957302"/>
            <a:chExt cx="9257142" cy="5400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79A5C3-6D1C-DE6B-79B8-C536E80E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7302"/>
              <a:ext cx="9257142" cy="5400000"/>
            </a:xfrm>
            <a:prstGeom prst="rect">
              <a:avLst/>
            </a:prstGeom>
          </p:spPr>
        </p:pic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A67437C-EDFA-CBFA-487F-8D24F2BCFA13}"/>
                </a:ext>
              </a:extLst>
            </p:cNvPr>
            <p:cNvSpPr/>
            <p:nvPr/>
          </p:nvSpPr>
          <p:spPr>
            <a:xfrm>
              <a:off x="1501140" y="3451860"/>
              <a:ext cx="1028700" cy="457200"/>
            </a:xfrm>
            <a:custGeom>
              <a:avLst/>
              <a:gdLst>
                <a:gd name="connsiteX0" fmla="*/ 0 w 1028700"/>
                <a:gd name="connsiteY0" fmla="*/ 0 h 457200"/>
                <a:gd name="connsiteX1" fmla="*/ 464820 w 1028700"/>
                <a:gd name="connsiteY1" fmla="*/ 91440 h 457200"/>
                <a:gd name="connsiteX2" fmla="*/ 1028700 w 1028700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457200">
                  <a:moveTo>
                    <a:pt x="0" y="0"/>
                  </a:moveTo>
                  <a:cubicBezTo>
                    <a:pt x="146685" y="7620"/>
                    <a:pt x="293370" y="15240"/>
                    <a:pt x="464820" y="91440"/>
                  </a:cubicBezTo>
                  <a:cubicBezTo>
                    <a:pt x="636270" y="167640"/>
                    <a:pt x="930910" y="391160"/>
                    <a:pt x="1028700" y="457200"/>
                  </a:cubicBezTo>
                </a:path>
              </a:pathLst>
            </a:custGeom>
            <a:ln w="127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EB758FF-1461-8AD3-C454-7DC74D1A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D18012-74E1-E93D-A142-BA8F1F65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437C4B-94B8-34C6-46C6-77AD0C2D08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45CFF1-66F6-05BB-0F5A-0927D92493A4}"/>
              </a:ext>
            </a:extLst>
          </p:cNvPr>
          <p:cNvSpPr txBox="1"/>
          <p:nvPr/>
        </p:nvSpPr>
        <p:spPr>
          <a:xfrm>
            <a:off x="8511540" y="1647343"/>
            <a:ext cx="3436621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这是有隔热层情况右边界的热流量曲线。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图像横坐标采用的是对数时间。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右边界稳态的热流量也为 </a:t>
            </a:r>
            <a:r>
              <a:rPr lang="en-US" altLang="zh-CN" sz="2000" dirty="0"/>
              <a:t>341.4 W </a:t>
            </a:r>
            <a:r>
              <a:rPr lang="zh-CN" altLang="en-US" sz="2000" dirty="0"/>
              <a:t>，表明系统满足热流平衡。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注意到，前三个时间步的曲线略有波动，曲线的左端也出现异常的瞬态值尖峰（非物理性失真，真实情况可能如虚线所示）。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26885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578170-BE7E-CF7C-F53D-71DF445C6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160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2B820A-E7A6-E4A5-77F6-2E5A1DB4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5F97C-79FF-A198-4C8D-7BAF9061A3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5"/>
            </a:pPr>
            <a:r>
              <a:rPr lang="zh-CN" altLang="en-US" sz="2400" dirty="0"/>
              <a:t>无隔热层情况下热流量随时间变化曲线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DE40EE-58F3-92A8-39CC-8834F3F6EC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339A81-4A4A-D8DB-1820-3263F1D709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041777-4B4B-0AA6-0FE6-C266848CDAF5}"/>
              </a:ext>
            </a:extLst>
          </p:cNvPr>
          <p:cNvSpPr txBox="1"/>
          <p:nvPr/>
        </p:nvSpPr>
        <p:spPr>
          <a:xfrm>
            <a:off x="8595360" y="1963828"/>
            <a:ext cx="3360420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这是无隔热层情况左边界的热流量曲线</a:t>
            </a:r>
            <a:r>
              <a:rPr lang="en-US" altLang="zh-CN" sz="2000" dirty="0"/>
              <a:t>.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稳态的热流量为 </a:t>
            </a:r>
            <a:r>
              <a:rPr lang="en-US" altLang="zh-CN" sz="2000" dirty="0"/>
              <a:t>998.8 W </a:t>
            </a:r>
            <a:r>
              <a:rPr lang="zh-CN" altLang="en-US" sz="2000" dirty="0"/>
              <a:t>，显著高于有隔热层的情况。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0139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CA1CCB-6A47-446E-2A08-AB44B1079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402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FA53B75-855F-89D2-5AFD-7A986166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550D15-92E4-3BB7-A77B-16B5E45EB6B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3BDEE4-465B-48D4-3399-C3AAECB167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21DFCC-885F-5654-3720-81AB25B4395C}"/>
              </a:ext>
            </a:extLst>
          </p:cNvPr>
          <p:cNvSpPr txBox="1"/>
          <p:nvPr/>
        </p:nvSpPr>
        <p:spPr>
          <a:xfrm>
            <a:off x="8520486" y="1654488"/>
            <a:ext cx="3381954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这是无隔热层情况右边界的热流量曲线</a:t>
            </a:r>
            <a:r>
              <a:rPr lang="en-US" altLang="zh-CN" sz="2000" dirty="0"/>
              <a:t>.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图像横坐标采用对数时间。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曲线的前部比较平滑，左端并没有出现瞬态值尖峰。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94791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D508AB-DC14-7665-4FBC-56B081403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020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FDF5C3-B6CA-DBBD-B93A-F596187E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650F7-6CD3-87E1-9659-4637E1AF5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6"/>
            </a:pPr>
            <a:r>
              <a:rPr lang="zh-CN" altLang="en-US" sz="2400" dirty="0"/>
              <a:t>边界通过热量随时间变化曲线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C8CBF-7BD0-711E-DFCB-7E6CDD97F4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C3044B-929D-B489-99F5-9792DCDF13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EA1C52-779B-2E99-1463-065675E03A32}"/>
              </a:ext>
            </a:extLst>
          </p:cNvPr>
          <p:cNvSpPr txBox="1"/>
          <p:nvPr/>
        </p:nvSpPr>
        <p:spPr>
          <a:xfrm>
            <a:off x="8546782" y="2024788"/>
            <a:ext cx="3325178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该图像表示从初始时刻起，左边界通过的热量累计值随时间的变化关系。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对于炉墙隔热的工况，分析左边界意义不大。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324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9195AB-9806-0013-19FB-13E8B0EE72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922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8BF7E19-EFEB-A2B7-0A8E-02F6A00F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418ECC-6FC4-593B-D333-8A68F5C21B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5FFDA1-0646-5214-313C-256D4C2F60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9AB6E3-B25E-5570-25DC-F8580A5F04D0}"/>
              </a:ext>
            </a:extLst>
          </p:cNvPr>
          <p:cNvSpPr txBox="1"/>
          <p:nvPr/>
        </p:nvSpPr>
        <p:spPr>
          <a:xfrm>
            <a:off x="8455342" y="1720105"/>
            <a:ext cx="3469958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该图像表示从初始时刻起，右边界通过的热量累计值随时间的变化关系。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对于炉墙隔热的工况，分析右边界通常比分析左边界更有实际意义。根据图像，比较两种情况在同一参考时刻的热量，我们便可知道炉膛向外少散失了多少热量。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46544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C1CD99-A0F7-03FC-DC6A-3F00CE652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491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77D9C0A-FD51-E5F6-1BF8-252A446F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3432F-76D9-E412-30C7-F083ADC53B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7"/>
            </a:pPr>
            <a:r>
              <a:rPr lang="zh-CN" altLang="en-US" sz="2400" dirty="0"/>
              <a:t>阻隔热量及阻隔效益曲线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3654C7-1028-9768-7FBF-87F1566269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DD3BC7-275F-7882-57DC-F22D4C7836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57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7AD365-B87F-4324-C472-EA5B11037B1A}"/>
              </a:ext>
            </a:extLst>
          </p:cNvPr>
          <p:cNvSpPr txBox="1"/>
          <p:nvPr/>
        </p:nvSpPr>
        <p:spPr>
          <a:xfrm>
            <a:off x="8497626" y="2050728"/>
            <a:ext cx="3366714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该曲线表示添加了隔热层后，若以左边界为计量界面，少散失的热量（即“阻隔热量”）随参考时间的变化规律。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对于炉墙隔热的工况，分析左边界的意义不大。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25485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614A634-C188-1754-1818-0B5351A3F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922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FB8995-D2BB-8A3B-920B-0F30E8B1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708894-8FAC-27E5-BB5F-D27CCE1F34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E8E5AC-694A-8B99-DC8B-1D607F385A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07EA-919D-03E1-DBAA-E83B774FD9BF}"/>
              </a:ext>
            </a:extLst>
          </p:cNvPr>
          <p:cNvSpPr txBox="1"/>
          <p:nvPr/>
        </p:nvSpPr>
        <p:spPr>
          <a:xfrm>
            <a:off x="8444286" y="1639248"/>
            <a:ext cx="33667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该曲线表示添加了隔热层后，若以右边界为计量界面，少散失的热量随参考时间的变化规律。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该曲线关系即为题目所求。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我们只需选择一个合适的参考时间便可得到题目结果。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94381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8C21A6-FCAD-016F-E19D-DED9A2196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739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75EAA9B-DAE4-C385-7ABF-DF88D407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3F612-399B-08D0-329C-0BB36CE798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为了更直观地体现隔热层的隔热作用，我们定义量纲为</a:t>
            </a:r>
            <a:r>
              <a:rPr lang="en-US" altLang="zh-CN" sz="2000" b="0" dirty="0">
                <a:solidFill>
                  <a:srgbClr val="000000"/>
                </a:solidFill>
                <a:latin typeface="微软雅黑"/>
                <a:ea typeface="微软雅黑"/>
              </a:rPr>
              <a:t> 1 </a:t>
            </a:r>
            <a:r>
              <a:rPr lang="zh-CN" altLang="en-US" sz="2000" b="0" dirty="0">
                <a:solidFill>
                  <a:srgbClr val="000000"/>
                </a:solidFill>
                <a:latin typeface="微软雅黑"/>
                <a:ea typeface="微软雅黑"/>
              </a:rPr>
              <a:t>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“阻隔效益”                           来表征少散失的热量占</a:t>
            </a:r>
            <a:r>
              <a:rPr lang="zh-CN" altLang="en-US" sz="2000" b="0" dirty="0">
                <a:solidFill>
                  <a:srgbClr val="000000"/>
                </a:solidFill>
                <a:latin typeface="微软雅黑"/>
                <a:ea typeface="微软雅黑"/>
              </a:rPr>
              <a:t>原散失热量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的比重。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34E5AD-8E28-E7A1-293C-838802FF58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2A27CD-491E-4507-D333-96642FABD6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59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67C3B2E-B740-ACA6-D92D-74E8DEF94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09074"/>
              </p:ext>
            </p:extLst>
          </p:nvPr>
        </p:nvGraphicFramePr>
        <p:xfrm>
          <a:off x="8846773" y="946245"/>
          <a:ext cx="2057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761760" progId="Equation.DSMT4">
                  <p:embed/>
                </p:oleObj>
              </mc:Choice>
              <mc:Fallback>
                <p:oleObj name="Equation" r:id="rId3" imgW="2057400" imgH="7617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A3EC868-5DB7-2A6D-2D55-E36418646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6773" y="946245"/>
                        <a:ext cx="20574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F37582A-91FE-58E1-FA3E-998ED1952C51}"/>
              </a:ext>
            </a:extLst>
          </p:cNvPr>
          <p:cNvSpPr txBox="1"/>
          <p:nvPr/>
        </p:nvSpPr>
        <p:spPr>
          <a:xfrm>
            <a:off x="8599123" y="2074173"/>
            <a:ext cx="3349037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这是以左边界为计量界面的隔热效益随时间变化曲线。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阻隔效益的最大值可以达 </a:t>
            </a:r>
            <a:r>
              <a:rPr lang="en-US" altLang="zh-CN" sz="2000" dirty="0"/>
              <a:t>100% </a:t>
            </a:r>
            <a:r>
              <a:rPr lang="zh-CN" altLang="en-US" sz="2000" dirty="0"/>
              <a:t>，因为热量扩散至左边界需花费一段时间。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人为去除了原始曲线左端的一小段由辐射换热引起的无意义曲线。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3021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FAE3E-09F3-6D2C-E898-5E9A56A1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4092B-1425-9DBC-AEA8-6209560C0C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zh-CN" altLang="en-US" sz="2400" dirty="0"/>
              <a:t>推导非均匀网格的空间二阶导数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隔热层的厚度很小。为减小空间离散误差，每层应包含足够数量的网格节点；在温度梯度较大的位置，也可能需要局部加密网格。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为了实现这两点，我们需将 </a:t>
            </a:r>
            <a:r>
              <a:rPr lang="en-US" altLang="zh-CN" sz="2000" dirty="0"/>
              <a:t>FDM </a:t>
            </a:r>
            <a:r>
              <a:rPr lang="zh-CN" altLang="en-US" sz="2000" dirty="0"/>
              <a:t>推广到非均匀网格，其可行的关键在于如何正确书写空间导数。接下来我将导出非均匀网格下（如图所示）二阶空间导数的有限差分格式。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首先使用泰勒级数在位置     展开       和       ：</a:t>
            </a:r>
            <a:endParaRPr lang="en-US" altLang="zh-CN" sz="2000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34803A-C7AF-B06B-01E4-3D378022A9B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61CFB4-3F73-D9E5-D9B3-2006A870ED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51CD21-8B06-9CE9-148C-32F7FDAD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292" y="4095116"/>
            <a:ext cx="3042708" cy="182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05F6D60-6716-D85B-733E-0DE6F2D08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729178"/>
              </p:ext>
            </p:extLst>
          </p:nvPr>
        </p:nvGraphicFramePr>
        <p:xfrm>
          <a:off x="4084186" y="3716020"/>
          <a:ext cx="228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8600" imgH="190440" progId="Equation.DSMT4">
                  <p:embed/>
                </p:oleObj>
              </mc:Choice>
              <mc:Fallback>
                <p:oleObj name="Equation" r:id="rId3" imgW="228600" imgH="19044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D6C4166A-2A25-EADA-1071-2123C73D69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4186" y="3716020"/>
                        <a:ext cx="2286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1571DE2-E3AD-F948-0388-0DE668F1D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829247"/>
              </p:ext>
            </p:extLst>
          </p:nvPr>
        </p:nvGraphicFramePr>
        <p:xfrm>
          <a:off x="4958879" y="3646170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6080" imgH="330120" progId="Equation.DSMT4">
                  <p:embed/>
                </p:oleObj>
              </mc:Choice>
              <mc:Fallback>
                <p:oleObj name="Equation" r:id="rId5" imgW="406080" imgH="33012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C11E9FB-F411-E1CF-55CD-5EF1CD70C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8879" y="3646170"/>
                        <a:ext cx="406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C991B4A-A5C3-62A3-363A-A117578A9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327871"/>
              </p:ext>
            </p:extLst>
          </p:nvPr>
        </p:nvGraphicFramePr>
        <p:xfrm>
          <a:off x="5739335" y="3646170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6080" imgH="330120" progId="Equation.DSMT4">
                  <p:embed/>
                </p:oleObj>
              </mc:Choice>
              <mc:Fallback>
                <p:oleObj name="Equation" r:id="rId7" imgW="406080" imgH="3301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724427DB-0FE6-6F93-EC1E-8FCA9959B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39335" y="3646170"/>
                        <a:ext cx="406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A49B84A-EF27-354C-C373-360F8B2AF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35161"/>
              </p:ext>
            </p:extLst>
          </p:nvPr>
        </p:nvGraphicFramePr>
        <p:xfrm>
          <a:off x="3747433" y="4093210"/>
          <a:ext cx="42926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92280" imgH="1625400" progId="Equation.DSMT4">
                  <p:embed/>
                </p:oleObj>
              </mc:Choice>
              <mc:Fallback>
                <p:oleObj name="Equation" r:id="rId9" imgW="4292280" imgH="16254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0110CE7A-26C3-5093-CEEB-956B4F28E7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7433" y="4093210"/>
                        <a:ext cx="4292600" cy="162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0058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E54525-4C6C-E22A-C8D2-FBD873AC0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402"/>
            <a:ext cx="9257142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44DB17-EEAF-0FF5-13C3-FD56984D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 </a:t>
            </a:r>
            <a:r>
              <a:rPr lang="zh-CN" altLang="en-US" dirty="0"/>
              <a:t>数据的处理与分析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07C619-BDF9-779C-F1D5-5004DA6E0C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CCF7B-A7A7-8FDC-9FE1-06B716B7DB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04D98-441B-C0C7-1010-8D0BA579B6A1}"/>
              </a:ext>
            </a:extLst>
          </p:cNvPr>
          <p:cNvSpPr txBox="1"/>
          <p:nvPr/>
        </p:nvSpPr>
        <p:spPr>
          <a:xfrm>
            <a:off x="8515303" y="1670313"/>
            <a:ext cx="3349037" cy="429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这是以右边界为计量界面的隔热效益随时间变化曲线。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注意到阻隔效益的最大值并不是 </a:t>
            </a:r>
            <a:r>
              <a:rPr lang="en-US" altLang="zh-CN" sz="2000" dirty="0"/>
              <a:t>100% </a:t>
            </a:r>
            <a:r>
              <a:rPr lang="zh-CN" altLang="en-US" sz="2000" dirty="0"/>
              <a:t>，这个现象是合理的。根据傅里叶导热定律，有如下极限：</a:t>
            </a: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spcBef>
                <a:spcPts val="1000"/>
              </a:spcBef>
            </a:pPr>
            <a:endParaRPr lang="en-US" altLang="zh-CN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代入参数，计算得极限值为 </a:t>
            </a:r>
            <a:r>
              <a:rPr lang="en-US" altLang="zh-CN" sz="2000" dirty="0"/>
              <a:t>0.95 </a:t>
            </a:r>
            <a:r>
              <a:rPr lang="zh-CN" altLang="en-US" sz="2000" dirty="0"/>
              <a:t>。因此阻隔效益的最大值与理论值相符。</a:t>
            </a:r>
            <a:endParaRPr lang="en-US" altLang="zh-CN" sz="2000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A55374B-DDE1-AE20-A7DE-B3D1D8DB27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247950"/>
              </p:ext>
            </p:extLst>
          </p:nvPr>
        </p:nvGraphicFramePr>
        <p:xfrm>
          <a:off x="8979682" y="4008120"/>
          <a:ext cx="2679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79480" imgH="838080" progId="Equation.DSMT4">
                  <p:embed/>
                </p:oleObj>
              </mc:Choice>
              <mc:Fallback>
                <p:oleObj name="Equation" r:id="rId3" imgW="26794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9682" y="4008120"/>
                        <a:ext cx="2679700" cy="8382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0705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16A5516-8E81-DA65-7297-A92BCFEA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06" y="2605466"/>
            <a:ext cx="962938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16DC0C-C2AD-ECF2-3695-8FCF1A3E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D83834-7BD3-35DB-2767-CCCC8A098B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zh-CN" altLang="en-US" sz="2400" dirty="0"/>
              <a:t>网格独立性验证</a:t>
            </a:r>
            <a:endParaRPr lang="en-US" altLang="zh-CN" sz="2400" dirty="0"/>
          </a:p>
          <a:p>
            <a:pPr marL="400050" lvl="1" indent="0">
              <a:spcBef>
                <a:spcPts val="1000"/>
              </a:spcBef>
              <a:buNone/>
            </a:pPr>
            <a:r>
              <a:rPr lang="zh-CN" altLang="en-US" sz="2000" dirty="0"/>
              <a:t>我们用第二套网格解来检验解的网格独立性。加密网格时须保持 </a:t>
            </a:r>
            <a:r>
              <a:rPr lang="en-US" altLang="zh-CN" sz="2000" dirty="0"/>
              <a:t>Fo </a:t>
            </a:r>
            <a:r>
              <a:rPr lang="zh-CN" altLang="en-US" sz="2000" dirty="0"/>
              <a:t>相同，以保证物理过程和网格行为的相似性：②  （加密网格）网格分辨率 </a:t>
            </a:r>
            <a:r>
              <a:rPr lang="en-US" altLang="zh-CN" sz="2000" dirty="0"/>
              <a:t>= 40 </a:t>
            </a:r>
            <a:r>
              <a:rPr lang="zh-CN" altLang="en-US" sz="2000" dirty="0"/>
              <a:t>，时间步长 </a:t>
            </a:r>
            <a:r>
              <a:rPr lang="en-US" altLang="zh-CN" sz="2000" dirty="0"/>
              <a:t>= 2.5 s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81EB66-2F40-58E1-91CF-F3B74B30A4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D6895B-CD09-B813-E58C-64E402378C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28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3AF26-FCDD-4A01-9F31-D578C7AA8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2D41A-997D-985E-76B8-70025208C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计算阻隔热量，然后和原网格解作比较：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比对的结果须位于相同的物理时空才有意义！所以，我们应选择落在共有时间步的阻隔热量的最大值作比较（取公因数，简单起见，这里直接由人工选点了）。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9B94A4-1905-480E-17DC-7974A4662FD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65461-CCE2-9253-9A66-7A1B979879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AB8C78-7A32-09AE-CA4A-65943C6B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50" y="1733096"/>
            <a:ext cx="8016899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303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7A692-910D-FF85-53ED-91C24D51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D53EA-75B5-F5D1-F629-19CC57ACC2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CN" altLang="en-US" sz="2000" dirty="0"/>
              <a:t>程序输出：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结果表明，尽管我们尝试以 </a:t>
            </a:r>
            <a:r>
              <a:rPr lang="en-US" altLang="zh-CN" sz="2000" dirty="0"/>
              <a:t>2 </a:t>
            </a:r>
            <a:r>
              <a:rPr lang="zh-CN" altLang="en-US" sz="2000" dirty="0"/>
              <a:t>的倍率加密网格，网格解的变化已极微小，其相对变化率仅在 </a:t>
            </a:r>
            <a:r>
              <a:rPr lang="en-US" altLang="zh-CN" sz="2000" dirty="0"/>
              <a:t>1e-05 </a:t>
            </a:r>
            <a:r>
              <a:rPr lang="zh-CN" altLang="en-US" sz="2000" dirty="0"/>
              <a:t>水平，远低于常规 </a:t>
            </a:r>
            <a:r>
              <a:rPr lang="en-US" altLang="zh-CN" sz="2000" dirty="0"/>
              <a:t>5% </a:t>
            </a:r>
            <a:r>
              <a:rPr lang="zh-CN" altLang="en-US" sz="2000" dirty="0"/>
              <a:t>的允许范围。这表明由网格 ① 计算的结果已接近精确值，这个结果是网格独立的。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更严谨地，我们还需证明网格 ① 的解在网格渐进收敛区内。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FE77CF-8A60-6A34-3F8C-ED3EDE35756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3A3183-CD0F-7DB5-2702-2994F217EC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422448-5F1C-DFED-75C3-F32FD805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26" y="1261150"/>
            <a:ext cx="4316547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095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90C34-7BE7-30F7-857E-87DCF787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D9F6D-0CDC-2496-D18A-BCFAE2AD6A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2"/>
            </a:pPr>
            <a:r>
              <a:rPr lang="zh-CN" altLang="en-US" sz="2400" dirty="0"/>
              <a:t>网格收敛性验证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这里我选择使用 </a:t>
            </a:r>
            <a:r>
              <a:rPr lang="en-US" altLang="zh-CN" sz="2000" dirty="0"/>
              <a:t>GCI </a:t>
            </a:r>
            <a:r>
              <a:rPr lang="zh-CN" altLang="en-US" sz="2000" dirty="0"/>
              <a:t>检验解的网格收敛性。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首先引入 </a:t>
            </a:r>
            <a:r>
              <a:rPr lang="en-US" altLang="zh-CN" sz="2000" dirty="0"/>
              <a:t>Richardson </a:t>
            </a:r>
            <a:r>
              <a:rPr lang="zh-CN" altLang="en-US" sz="2000" dirty="0"/>
              <a:t>外推。如果特征尺度为    的网格的数值解     具有如下误差展开：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（其中       为精确解，   为一个常数，   为收敛阶，    通常为      或      ）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网格特征尺度为                             ，加密倍率         。则                                ，消去     得：</a:t>
            </a:r>
            <a:endParaRPr lang="en-US" altLang="zh-CN" sz="12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32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这里的        即为外推解，理论具有              精度。根据 </a:t>
            </a:r>
            <a:r>
              <a:rPr lang="en-US" altLang="zh-CN" sz="2000" dirty="0"/>
              <a:t>Richardson </a:t>
            </a:r>
            <a:r>
              <a:rPr lang="zh-CN" altLang="en-US" sz="2000" dirty="0"/>
              <a:t>外推的原理，我们可以分析网格的收敛性，也可估计数值解的收敛阶和误差。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5D4AF7-7BCB-114B-33E9-1936ABBC08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B20D8D-B777-43E8-31CC-19CA7D3C96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A60B17F-377A-FB37-DF4B-18423A90F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490399"/>
              </p:ext>
            </p:extLst>
          </p:nvPr>
        </p:nvGraphicFramePr>
        <p:xfrm>
          <a:off x="6322060" y="2381210"/>
          <a:ext cx="177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480" imgH="253800" progId="Equation.DSMT4">
                  <p:embed/>
                </p:oleObj>
              </mc:Choice>
              <mc:Fallback>
                <p:oleObj name="Equation" r:id="rId2" imgW="177480" imgH="253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F99E008-51E7-AF15-C3B0-19D289FA8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22060" y="2381210"/>
                        <a:ext cx="177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8D873F7-C4E2-6896-0B70-D8AFB0E05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04148"/>
              </p:ext>
            </p:extLst>
          </p:nvPr>
        </p:nvGraphicFramePr>
        <p:xfrm>
          <a:off x="4762500" y="2795549"/>
          <a:ext cx="2667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6880" imgH="431640" progId="Equation.DSMT4">
                  <p:embed/>
                </p:oleObj>
              </mc:Choice>
              <mc:Fallback>
                <p:oleObj name="Equation" r:id="rId4" imgW="2666880" imgH="4316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BFE3859-C804-3924-495B-CDDC4F5F7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2500" y="2795549"/>
                        <a:ext cx="2667000" cy="431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723FEA6-2EA9-5DBC-3F8A-FD6B3F2378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383528"/>
              </p:ext>
            </p:extLst>
          </p:nvPr>
        </p:nvGraphicFramePr>
        <p:xfrm>
          <a:off x="8402715" y="2343110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330120" progId="Equation.DSMT4">
                  <p:embed/>
                </p:oleObj>
              </mc:Choice>
              <mc:Fallback>
                <p:oleObj name="Equation" r:id="rId6" imgW="25380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573CCF5-DB6C-6DCE-393B-EAB389A814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02715" y="2343110"/>
                        <a:ext cx="254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1EF9EF-4269-EB85-1498-76EFC0AE8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542292"/>
              </p:ext>
            </p:extLst>
          </p:nvPr>
        </p:nvGraphicFramePr>
        <p:xfrm>
          <a:off x="2024797" y="3375939"/>
          <a:ext cx="457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355320" progId="Equation.DSMT4">
                  <p:embed/>
                </p:oleObj>
              </mc:Choice>
              <mc:Fallback>
                <p:oleObj name="Equation" r:id="rId8" imgW="457200" imgH="3553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CE4E4B2-DAE4-020D-86A7-F0165F57D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4797" y="3375939"/>
                        <a:ext cx="4572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94466C0-C785-16AC-9888-CD8463793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413298"/>
              </p:ext>
            </p:extLst>
          </p:nvPr>
        </p:nvGraphicFramePr>
        <p:xfrm>
          <a:off x="3729990" y="3440669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241200" progId="Equation.DSMT4">
                  <p:embed/>
                </p:oleObj>
              </mc:Choice>
              <mc:Fallback>
                <p:oleObj name="Equation" r:id="rId10" imgW="215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4DA2219-B5DC-29D7-C60A-534E43F10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9990" y="3440669"/>
                        <a:ext cx="215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912719D-27D3-1FF7-A85E-256C392D8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942752"/>
              </p:ext>
            </p:extLst>
          </p:nvPr>
        </p:nvGraphicFramePr>
        <p:xfrm>
          <a:off x="5514735" y="3440669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040" imgH="241200" progId="Equation.DSMT4">
                  <p:embed/>
                </p:oleObj>
              </mc:Choice>
              <mc:Fallback>
                <p:oleObj name="Equation" r:id="rId12" imgW="203040" imgH="2412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44E8674-7151-42FE-AE0C-2040DB3F1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4735" y="3440669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16355A-3160-3281-CFE1-39832C8ADF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47315"/>
              </p:ext>
            </p:extLst>
          </p:nvPr>
        </p:nvGraphicFramePr>
        <p:xfrm>
          <a:off x="7049770" y="3429000"/>
          <a:ext cx="177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480" imgH="253800" progId="Equation.DSMT4">
                  <p:embed/>
                </p:oleObj>
              </mc:Choice>
              <mc:Fallback>
                <p:oleObj name="Equation" r:id="rId2" imgW="17748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D132B68-EF4E-B26B-0A05-290AF353A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49770" y="3429000"/>
                        <a:ext cx="177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5A01638-4B17-63F0-32A0-C4E55F77D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23437"/>
              </p:ext>
            </p:extLst>
          </p:nvPr>
        </p:nvGraphicFramePr>
        <p:xfrm>
          <a:off x="8129270" y="3440669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42720" imgH="241200" progId="Equation.DSMT4">
                  <p:embed/>
                </p:oleObj>
              </mc:Choice>
              <mc:Fallback>
                <p:oleObj name="Equation" r:id="rId14" imgW="342720" imgH="2412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E67E293-6B95-604C-2107-1B6F416A7A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29270" y="3440669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DD56107-8E50-3BAB-B068-00572C48D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589777"/>
              </p:ext>
            </p:extLst>
          </p:nvPr>
        </p:nvGraphicFramePr>
        <p:xfrm>
          <a:off x="8844675" y="3440669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17160" imgH="241200" progId="Equation.DSMT4">
                  <p:embed/>
                </p:oleObj>
              </mc:Choice>
              <mc:Fallback>
                <p:oleObj name="Equation" r:id="rId16" imgW="31716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44E08D2-38F8-E50C-C982-9108CC7A5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844675" y="3440669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555163F-B3E6-0CC2-0AF0-2E226C73B5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34730"/>
              </p:ext>
            </p:extLst>
          </p:nvPr>
        </p:nvGraphicFramePr>
        <p:xfrm>
          <a:off x="3079115" y="3920014"/>
          <a:ext cx="2057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057400" imgH="355320" progId="Equation.DSMT4">
                  <p:embed/>
                </p:oleObj>
              </mc:Choice>
              <mc:Fallback>
                <p:oleObj name="Equation" r:id="rId18" imgW="2057400" imgH="35532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F16DCB3-3524-F394-04E7-9E3260B6F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79115" y="3920014"/>
                        <a:ext cx="2057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E6E594C-65E7-2009-A51B-AC31B510F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412643"/>
              </p:ext>
            </p:extLst>
          </p:nvPr>
        </p:nvGraphicFramePr>
        <p:xfrm>
          <a:off x="6516370" y="3955976"/>
          <a:ext cx="533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33160" imgH="228600" progId="Equation.DSMT4">
                  <p:embed/>
                </p:oleObj>
              </mc:Choice>
              <mc:Fallback>
                <p:oleObj name="Equation" r:id="rId20" imgW="533160" imgH="2286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CF0892-4EBF-5AD4-BDE4-EF998BED74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16370" y="3955976"/>
                        <a:ext cx="533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2FFBBE5-9659-2B63-40BE-FF5E963241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212372"/>
              </p:ext>
            </p:extLst>
          </p:nvPr>
        </p:nvGraphicFramePr>
        <p:xfrm>
          <a:off x="7741045" y="3713047"/>
          <a:ext cx="2171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171520" imgH="863280" progId="Equation.DSMT4">
                  <p:embed/>
                </p:oleObj>
              </mc:Choice>
              <mc:Fallback>
                <p:oleObj name="Equation" r:id="rId22" imgW="2171520" imgH="8632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70846C35-FD0F-392C-E5B9-6BA7FB2BBD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41045" y="3713047"/>
                        <a:ext cx="21717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C9D7C8FB-C8D4-DA0A-A661-4FB0DBF55B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86484"/>
              </p:ext>
            </p:extLst>
          </p:nvPr>
        </p:nvGraphicFramePr>
        <p:xfrm>
          <a:off x="10825000" y="3963596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15640" imgH="241200" progId="Equation.DSMT4">
                  <p:embed/>
                </p:oleObj>
              </mc:Choice>
              <mc:Fallback>
                <p:oleObj name="Equation" r:id="rId24" imgW="215640" imgH="2412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DB60745-74AB-DAC5-6CED-0441A983A9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825000" y="3963596"/>
                        <a:ext cx="215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2B478E9-DC5D-D203-A98D-FD509EB85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971335"/>
              </p:ext>
            </p:extLst>
          </p:nvPr>
        </p:nvGraphicFramePr>
        <p:xfrm>
          <a:off x="5207000" y="4346072"/>
          <a:ext cx="1778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777680" imgH="647640" progId="Equation.DSMT4">
                  <p:embed/>
                </p:oleObj>
              </mc:Choice>
              <mc:Fallback>
                <p:oleObj name="Equation" r:id="rId25" imgW="1777680" imgH="6476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75DD5B1-E870-EC3E-B084-EE0694240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207000" y="4346072"/>
                        <a:ext cx="1778000" cy="647700"/>
                      </a:xfrm>
                      <a:prstGeom prst="rect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D8FB191-0F7F-C58B-7C4E-43FEB25A6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616200"/>
              </p:ext>
            </p:extLst>
          </p:nvPr>
        </p:nvGraphicFramePr>
        <p:xfrm>
          <a:off x="2030667" y="5179125"/>
          <a:ext cx="469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469800" imgH="342720" progId="Equation.DSMT4">
                  <p:embed/>
                </p:oleObj>
              </mc:Choice>
              <mc:Fallback>
                <p:oleObj name="Equation" r:id="rId27" imgW="469800" imgH="34272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F69103B-05DB-3C59-18BA-D3C886531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030667" y="5179125"/>
                        <a:ext cx="469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D56E4A8-1899-0DBC-314E-1512B5850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2984"/>
              </p:ext>
            </p:extLst>
          </p:nvPr>
        </p:nvGraphicFramePr>
        <p:xfrm>
          <a:off x="5197235" y="5148645"/>
          <a:ext cx="850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850680" imgH="431640" progId="Equation.DSMT4">
                  <p:embed/>
                </p:oleObj>
              </mc:Choice>
              <mc:Fallback>
                <p:oleObj name="Equation" r:id="rId29" imgW="850680" imgH="4316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9F4E342B-2D15-C0B1-FEE9-2755242BD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197235" y="5148645"/>
                        <a:ext cx="850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7538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67ADA-FC91-07C7-BF03-5FE6AE8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93595-1FE4-7EDD-E8CE-E1E5189B79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非稳态导热过程的准则数是傅里叶数 </a:t>
            </a:r>
            <a:r>
              <a:rPr lang="en-US" altLang="zh-CN" sz="2000" dirty="0"/>
              <a:t>Fo </a:t>
            </a:r>
            <a:r>
              <a:rPr lang="zh-CN" altLang="en-US" sz="2000" dirty="0"/>
              <a:t>。网格加密后，为保证物理传热过程和网格数值行为相似，网格的傅里叶特征数应保持一致。因此网格的加密应保持：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通常取                  。另一个目的是为了避免出现组合阶数，破坏 </a:t>
            </a:r>
            <a:r>
              <a:rPr lang="en-US" altLang="zh-CN" sz="2000" dirty="0"/>
              <a:t>Richardson </a:t>
            </a:r>
            <a:r>
              <a:rPr lang="zh-CN" altLang="en-US" sz="2000" dirty="0"/>
              <a:t>外推的前提：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8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于是       仅会出现在更高阶项，时间方向的收敛阶变得不可观测（误差由空间离散主导）。所以，此时应该取加密倍率为          ，即网格在空间方向的加密倍率。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C32BA4-BF69-7AA2-0948-A06C356DD0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EE9561-967B-963E-08D0-34314BCC4B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8B8D667-2AC7-B75B-E565-6089980CB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362576"/>
              </p:ext>
            </p:extLst>
          </p:nvPr>
        </p:nvGraphicFramePr>
        <p:xfrm>
          <a:off x="5505450" y="2009140"/>
          <a:ext cx="118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800" imgH="431640" progId="Equation.DSMT4">
                  <p:embed/>
                </p:oleObj>
              </mc:Choice>
              <mc:Fallback>
                <p:oleObj name="Equation" r:id="rId2" imgW="1180800" imgH="4316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D094BB8-BB3B-B69A-53BD-052BA149D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5450" y="2009140"/>
                        <a:ext cx="1181100" cy="431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99927BF-4D23-4AA1-D627-CEA75F267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37811"/>
              </p:ext>
            </p:extLst>
          </p:nvPr>
        </p:nvGraphicFramePr>
        <p:xfrm>
          <a:off x="2057400" y="2633661"/>
          <a:ext cx="1219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18960" imgH="393480" progId="Equation.DSMT4">
                  <p:embed/>
                </p:oleObj>
              </mc:Choice>
              <mc:Fallback>
                <p:oleObj name="Equation" r:id="rId4" imgW="1218960" imgH="393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6652C0B-2E26-6933-A1E4-81257ECCB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2633661"/>
                        <a:ext cx="1219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0567810-BF9A-AA1B-1FBA-7AF6AB6A1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618784"/>
              </p:ext>
            </p:extLst>
          </p:nvPr>
        </p:nvGraphicFramePr>
        <p:xfrm>
          <a:off x="3257550" y="3121341"/>
          <a:ext cx="56769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76840" imgH="1091880" progId="Equation.DSMT4">
                  <p:embed/>
                </p:oleObj>
              </mc:Choice>
              <mc:Fallback>
                <p:oleObj name="Equation" r:id="rId6" imgW="5676840" imgH="10918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C2A62EDB-4FEC-10E5-CBE2-4E58499DE1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57550" y="3121341"/>
                        <a:ext cx="56769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A9F5478-E870-6930-4EAD-D51EB0957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359867"/>
              </p:ext>
            </p:extLst>
          </p:nvPr>
        </p:nvGraphicFramePr>
        <p:xfrm>
          <a:off x="1832610" y="4419919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8B8D667-2AC7-B75B-E565-6089980CB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2610" y="4419919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D4E8FF6-B67D-84C1-2037-761DA8F65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479993"/>
              </p:ext>
            </p:extLst>
          </p:nvPr>
        </p:nvGraphicFramePr>
        <p:xfrm>
          <a:off x="4648200" y="4817742"/>
          <a:ext cx="533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3160" imgH="228600" progId="Equation.DSMT4">
                  <p:embed/>
                </p:oleObj>
              </mc:Choice>
              <mc:Fallback>
                <p:oleObj name="Equation" r:id="rId10" imgW="533160" imgH="2286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C103161F-8EC3-2DC1-DF49-02B9B00FBB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48200" y="4817742"/>
                        <a:ext cx="533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046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3B202-2B31-F26B-B803-C836F3F0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34A14-35F9-A97D-F3A9-FA797D005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en-US" altLang="zh-CN" sz="2000" dirty="0"/>
              <a:t>GCI </a:t>
            </a:r>
            <a:r>
              <a:rPr lang="zh-CN" altLang="en-US" sz="2000" dirty="0"/>
              <a:t>检验一般的步骤为：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第一步，计算误差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第二步，观测收敛阶。</a:t>
            </a:r>
            <a:r>
              <a:rPr lang="zh-CN" altLang="en-US" sz="2000" dirty="0"/>
              <a:t>根据上文的推导，可得：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endParaRPr lang="en-US" altLang="zh-CN" sz="32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第三步，选择两个网格解计算 </a:t>
            </a:r>
            <a:r>
              <a:rPr lang="en-US" altLang="zh-CN" sz="2000" b="1" dirty="0"/>
              <a:t>GCI </a:t>
            </a:r>
            <a:r>
              <a:rPr lang="zh-CN" altLang="en-US" sz="2000" b="1" dirty="0"/>
              <a:t>值。</a:t>
            </a:r>
            <a:r>
              <a:rPr lang="zh-CN" altLang="en-US" sz="2000" dirty="0"/>
              <a:t>表示网格 </a:t>
            </a:r>
            <a:r>
              <a:rPr lang="en-US" altLang="zh-CN" sz="2000" dirty="0"/>
              <a:t>2 </a:t>
            </a:r>
            <a:r>
              <a:rPr lang="zh-CN" altLang="en-US" sz="2000" dirty="0"/>
              <a:t>得到的数值解距离网格无关解保守的误差估计：</a:t>
            </a: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endParaRPr lang="en-US" altLang="zh-CN" sz="20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第四步，判断网格收敛性。</a:t>
            </a:r>
            <a:r>
              <a:rPr lang="zh-CN" altLang="en-US" sz="2000" dirty="0"/>
              <a:t>若                           ，或满足                              ，则认为网格处于渐进收敛区，继续加密网格可得到网格收敛解。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D0BEB-3FC2-92F0-1F80-370AEB053B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4DAE8E-9E8C-4A4F-1155-21560AA6F88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6FABE76-FE29-4532-E098-F9F4E736F9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0714"/>
              </p:ext>
            </p:extLst>
          </p:nvPr>
        </p:nvGraphicFramePr>
        <p:xfrm>
          <a:off x="4648200" y="2628900"/>
          <a:ext cx="2895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799920" progId="Equation.DSMT4">
                  <p:embed/>
                </p:oleObj>
              </mc:Choice>
              <mc:Fallback>
                <p:oleObj name="Equation" r:id="rId2" imgW="2895480" imgH="79992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B79C247E-89CF-5B57-25C7-4BA5E08294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8200" y="2628900"/>
                        <a:ext cx="2895600" cy="8001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213C30B-E7A9-EBC3-8484-5BA676BCE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90548"/>
              </p:ext>
            </p:extLst>
          </p:nvPr>
        </p:nvGraphicFramePr>
        <p:xfrm>
          <a:off x="4502150" y="4107171"/>
          <a:ext cx="3187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87440" imgH="622080" progId="Equation.DSMT4">
                  <p:embed/>
                </p:oleObj>
              </mc:Choice>
              <mc:Fallback>
                <p:oleObj name="Equation" r:id="rId4" imgW="3187440" imgH="6220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1BF0FAF-CF17-E815-8D58-85D1321E4A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2150" y="4107171"/>
                        <a:ext cx="3187700" cy="6223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A69F5A0-22D4-A5D9-AB9D-91FCEB5BB6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980953"/>
              </p:ext>
            </p:extLst>
          </p:nvPr>
        </p:nvGraphicFramePr>
        <p:xfrm>
          <a:off x="5074920" y="4977440"/>
          <a:ext cx="1866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355320" progId="Equation.DSMT4">
                  <p:embed/>
                </p:oleObj>
              </mc:Choice>
              <mc:Fallback>
                <p:oleObj name="Equation" r:id="rId6" imgW="1866600" imgH="3553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BCA821B-5417-CE2F-0668-D78BD80698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4920" y="4977440"/>
                        <a:ext cx="18669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B6DCEB6-26BC-3269-98D2-1B3C436F94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47557"/>
              </p:ext>
            </p:extLst>
          </p:nvPr>
        </p:nvGraphicFramePr>
        <p:xfrm>
          <a:off x="8106324" y="4715811"/>
          <a:ext cx="2108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761760" progId="Equation.DSMT4">
                  <p:embed/>
                </p:oleObj>
              </mc:Choice>
              <mc:Fallback>
                <p:oleObj name="Equation" r:id="rId8" imgW="2108160" imgH="7617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B6FCA3F-3D56-E875-3007-DC525BBA72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06324" y="4715811"/>
                        <a:ext cx="21082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33C7DFB-33C0-66E8-E0E0-F51EF9407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048070"/>
              </p:ext>
            </p:extLst>
          </p:nvPr>
        </p:nvGraphicFramePr>
        <p:xfrm>
          <a:off x="4073525" y="1749580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20480" imgH="355320" progId="Equation.DSMT4">
                  <p:embed/>
                </p:oleObj>
              </mc:Choice>
              <mc:Fallback>
                <p:oleObj name="Equation" r:id="rId10" imgW="1320480" imgH="35532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33C7DFB-33C0-66E8-E0E0-F51EF94078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73525" y="1749580"/>
                        <a:ext cx="1320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7A11501-B077-9855-7923-98925E1D3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24304"/>
              </p:ext>
            </p:extLst>
          </p:nvPr>
        </p:nvGraphicFramePr>
        <p:xfrm>
          <a:off x="5546727" y="1749580"/>
          <a:ext cx="1346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040" imgH="355320" progId="Equation.DSMT4">
                  <p:embed/>
                </p:oleObj>
              </mc:Choice>
              <mc:Fallback>
                <p:oleObj name="Equation" r:id="rId12" imgW="1346040" imgH="3553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D7A11501-B077-9855-7923-98925E1D3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46727" y="1749580"/>
                        <a:ext cx="13462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3181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7918-8F58-0D27-9673-B2A50310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84757-0A7E-A866-4E4E-BF703D3E6D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zh-CN" altLang="en-US" sz="2000" dirty="0"/>
              <a:t>我们又再计算了一套较粗的网格解（分辨率 </a:t>
            </a:r>
            <a:r>
              <a:rPr lang="en-US" altLang="zh-CN" sz="2000" dirty="0"/>
              <a:t>= 10 </a:t>
            </a:r>
            <a:r>
              <a:rPr lang="zh-CN" altLang="en-US" sz="2000" dirty="0"/>
              <a:t>，时间步长 </a:t>
            </a:r>
            <a:r>
              <a:rPr lang="en-US" altLang="zh-CN" sz="2000" dirty="0"/>
              <a:t>= 40 </a:t>
            </a:r>
            <a:r>
              <a:rPr lang="zh-CN" altLang="en-US" sz="2000" dirty="0"/>
              <a:t>），可以开始检验。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dirty="0"/>
              <a:t>                                                            </a:t>
            </a:r>
            <a:r>
              <a:rPr lang="zh-CN" altLang="en-US" sz="2000" dirty="0"/>
              <a:t>程序输出：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8BAC5A-E123-3779-442D-E67AAF5F1C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3300D9-FBB1-8DB4-74D8-FFDA676A19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67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94FCDB-A052-0789-867D-B382DC9C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799"/>
          <a:stretch>
            <a:fillRect/>
          </a:stretch>
        </p:blipFill>
        <p:spPr>
          <a:xfrm>
            <a:off x="1194836" y="1744982"/>
            <a:ext cx="479326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6DA83F-7AF5-CAE6-DD0C-DC16701E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82"/>
          <a:stretch>
            <a:fillRect/>
          </a:stretch>
        </p:blipFill>
        <p:spPr>
          <a:xfrm>
            <a:off x="6657869" y="2650812"/>
            <a:ext cx="4191258" cy="250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953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6BF25-2D4D-07AB-0B4A-368EFA17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6006D-509D-DDAB-36A2-DED7E50923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结果表明，当“网格分辨率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20 </a:t>
            </a:r>
            <a:r>
              <a:rPr lang="zh-CN" altLang="en-US" sz="2000" dirty="0"/>
              <a:t>，时间步长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10 </a:t>
            </a:r>
            <a:r>
              <a:rPr lang="zh-CN" altLang="en-US" sz="2000" dirty="0"/>
              <a:t>秒”和“网格分辨率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40 </a:t>
            </a:r>
            <a:r>
              <a:rPr lang="zh-CN" altLang="en-US" sz="2000" dirty="0"/>
              <a:t>，时间步长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2.5 </a:t>
            </a:r>
            <a:r>
              <a:rPr lang="zh-CN" altLang="en-US" sz="2000" dirty="0"/>
              <a:t>秒”时，网格解的收敛性一致性检验均通过。于是我们可以充分证明结果是网格独立的。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此外，由外推观测到的收敛阶是确切的 </a:t>
            </a:r>
            <a:r>
              <a:rPr lang="en-US" altLang="zh-CN" sz="2000" dirty="0"/>
              <a:t>2.0 </a:t>
            </a:r>
            <a:r>
              <a:rPr lang="zh-CN" altLang="en-US" sz="2000" dirty="0"/>
              <a:t>，这表明全局的截断误差在二阶水平。</a:t>
            </a:r>
            <a:r>
              <a:rPr lang="en-US" altLang="zh-CN" sz="2000" dirty="0"/>
              <a:t>GCI </a:t>
            </a:r>
            <a:r>
              <a:rPr lang="zh-CN" altLang="en-US" sz="2000" dirty="0"/>
              <a:t>值的大小仅有 </a:t>
            </a:r>
            <a:r>
              <a:rPr lang="en-US" altLang="zh-CN" sz="2000" dirty="0"/>
              <a:t>1000 J </a:t>
            </a:r>
            <a:r>
              <a:rPr lang="zh-CN" altLang="en-US" sz="2000" dirty="0"/>
              <a:t>左右（最低的不到 </a:t>
            </a:r>
            <a:r>
              <a:rPr lang="en-US" altLang="zh-CN" sz="2000" dirty="0"/>
              <a:t>200 J</a:t>
            </a:r>
            <a:r>
              <a:rPr lang="zh-CN" altLang="en-US" sz="2000" dirty="0"/>
              <a:t>），这相比于结果自身 </a:t>
            </a:r>
            <a:r>
              <a:rPr lang="en-US" altLang="zh-CN" sz="2000" dirty="0"/>
              <a:t>1e+08 </a:t>
            </a:r>
            <a:r>
              <a:rPr lang="zh-CN" altLang="en-US" sz="2000" dirty="0"/>
              <a:t>、</a:t>
            </a:r>
            <a:r>
              <a:rPr lang="en-US" altLang="zh-CN" sz="2000" dirty="0"/>
              <a:t>1e+09 J</a:t>
            </a:r>
            <a:r>
              <a:rPr lang="zh-CN" altLang="en-US" sz="2000" dirty="0"/>
              <a:t> 的数量级来说非常非常小。这表明空间离散误差的成分非常小，仅为 </a:t>
            </a:r>
            <a:r>
              <a:rPr lang="en-US" altLang="zh-CN" sz="2000" dirty="0"/>
              <a:t>0.00005% </a:t>
            </a:r>
            <a:r>
              <a:rPr lang="zh-CN" altLang="en-US" sz="2000" dirty="0"/>
              <a:t>左右，是典型的二阶收敛特征。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039F69-C9B6-62D8-D06C-D9A632E548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123C8F-770C-4EB3-91D5-1F018E54C8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696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8B939-F386-388F-869D-7843C0A2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0CA56-517B-304E-6AE6-8953A8952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3"/>
            </a:pPr>
            <a:r>
              <a:rPr lang="zh-CN" altLang="en-US" sz="2400" dirty="0"/>
              <a:t>离散误差分析</a:t>
            </a:r>
            <a:endParaRPr lang="en-US" altLang="zh-CN" sz="2400" dirty="0"/>
          </a:p>
          <a:p>
            <a:pPr marL="9144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000" b="1" dirty="0"/>
              <a:t>理论截断误差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本文 </a:t>
            </a:r>
            <a:r>
              <a:rPr lang="en-US" altLang="zh-CN" dirty="0"/>
              <a:t>FDM </a:t>
            </a:r>
            <a:r>
              <a:rPr lang="zh-CN" altLang="en-US" dirty="0"/>
              <a:t>用到的离散格式均为 </a:t>
            </a:r>
            <a:r>
              <a:rPr lang="en-US" altLang="zh-CN" dirty="0"/>
              <a:t>Crank-Nicolson </a:t>
            </a:r>
            <a:r>
              <a:rPr lang="zh-CN" altLang="en-US" dirty="0"/>
              <a:t>格式，其在时间、空间方向上理论具有二阶精度。截断误差如下：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18E183-8E67-CF80-F10C-8F1D3B19BA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AFD177-1063-FB51-6F17-DF4392AD33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69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C9378DC-A8D8-7884-59FE-A4A3F95398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864410"/>
              </p:ext>
            </p:extLst>
          </p:nvPr>
        </p:nvGraphicFramePr>
        <p:xfrm>
          <a:off x="1727200" y="3197225"/>
          <a:ext cx="84328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432640" imgH="2666880" progId="Equation.DSMT4">
                  <p:embed/>
                </p:oleObj>
              </mc:Choice>
              <mc:Fallback>
                <p:oleObj name="Equation" r:id="rId2" imgW="8432640" imgH="26668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D0F0F2C-FF0A-CE27-7647-CB0D27E31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27200" y="3197225"/>
                        <a:ext cx="8432800" cy="26670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71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6B399-98E2-3CEF-8CD8-AA90343A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07B89-796A-E4B6-B076-DE86092340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令                                      （我们知道差分方程应是三对角格式的）。代入，并忽略二阶以上高阶项，可得：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我们希望导出的是          ，所以对上式应有：                        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所以，                       ，                 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1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便得到只剩空间二阶导数的形式：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422070-CD1A-95B7-DFE5-EABB7E072C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80FBDB-898E-B223-0EBC-4F3D579F24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F53EE68-50A7-AE39-8A4C-F9505B584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25346"/>
              </p:ext>
            </p:extLst>
          </p:nvPr>
        </p:nvGraphicFramePr>
        <p:xfrm>
          <a:off x="1580519" y="1252632"/>
          <a:ext cx="280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06560" imgH="330120" progId="Equation.DSMT4">
                  <p:embed/>
                </p:oleObj>
              </mc:Choice>
              <mc:Fallback>
                <p:oleObj name="Equation" r:id="rId2" imgW="2806560" imgH="33012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B1BC35E6-7BE8-E851-BED1-F9B29E0070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0519" y="1252632"/>
                        <a:ext cx="280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DC85261-915A-52F7-A105-BBE7A66FC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442770"/>
              </p:ext>
            </p:extLst>
          </p:nvPr>
        </p:nvGraphicFramePr>
        <p:xfrm>
          <a:off x="2764867" y="1927392"/>
          <a:ext cx="6121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121080" imgH="774360" progId="Equation.DSMT4">
                  <p:embed/>
                </p:oleObj>
              </mc:Choice>
              <mc:Fallback>
                <p:oleObj name="Equation" r:id="rId4" imgW="6121080" imgH="7743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38D7C2C-12BD-FCB4-0023-4CCDEC235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4867" y="1927392"/>
                        <a:ext cx="6121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62F4F84-C912-1A0E-A899-E894C8D48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964523"/>
              </p:ext>
            </p:extLst>
          </p:nvPr>
        </p:nvGraphicFramePr>
        <p:xfrm>
          <a:off x="3365090" y="2768451"/>
          <a:ext cx="622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774360" progId="Equation.DSMT4">
                  <p:embed/>
                </p:oleObj>
              </mc:Choice>
              <mc:Fallback>
                <p:oleObj name="Equation" r:id="rId6" imgW="622080" imgH="7743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5D84DDC-4A44-F8DE-6C51-CD04ACF6A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5090" y="2768451"/>
                        <a:ext cx="622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C3346C3-39AC-7C95-D43F-C5F522FC79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532369"/>
              </p:ext>
            </p:extLst>
          </p:nvPr>
        </p:nvGraphicFramePr>
        <p:xfrm>
          <a:off x="6365315" y="2806551"/>
          <a:ext cx="1587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87240" imgH="736560" progId="Equation.DSMT4">
                  <p:embed/>
                </p:oleObj>
              </mc:Choice>
              <mc:Fallback>
                <p:oleObj name="Equation" r:id="rId8" imgW="1587240" imgH="736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EECAE67-D39A-A99A-D9F3-B9F63A521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65315" y="2806551"/>
                        <a:ext cx="1587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5831EF4-18B0-C1B5-5072-06A65C2B1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145436"/>
              </p:ext>
            </p:extLst>
          </p:nvPr>
        </p:nvGraphicFramePr>
        <p:xfrm>
          <a:off x="2017963" y="3753726"/>
          <a:ext cx="1651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0960" imgH="761760" progId="Equation.DSMT4">
                  <p:embed/>
                </p:oleObj>
              </mc:Choice>
              <mc:Fallback>
                <p:oleObj name="Equation" r:id="rId10" imgW="1650960" imgH="7617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3BB1F9D-0841-5AC3-E052-435F4884C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17963" y="3753726"/>
                        <a:ext cx="1651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2DDEA06-B26B-159E-5471-086F8E27D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920322"/>
              </p:ext>
            </p:extLst>
          </p:nvPr>
        </p:nvGraphicFramePr>
        <p:xfrm>
          <a:off x="4034723" y="3798176"/>
          <a:ext cx="105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54080" imgH="672840" progId="Equation.DSMT4">
                  <p:embed/>
                </p:oleObj>
              </mc:Choice>
              <mc:Fallback>
                <p:oleObj name="Equation" r:id="rId12" imgW="1054080" imgH="6728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B0C4816-B900-D7D1-4348-A76EE41247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34723" y="3798176"/>
                        <a:ext cx="105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12F5BA5-7F46-BA50-E1FD-23A6B5705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16011"/>
              </p:ext>
            </p:extLst>
          </p:nvPr>
        </p:nvGraphicFramePr>
        <p:xfrm>
          <a:off x="3520517" y="5340350"/>
          <a:ext cx="4610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609800" imgH="774360" progId="Equation.DSMT4">
                  <p:embed/>
                </p:oleObj>
              </mc:Choice>
              <mc:Fallback>
                <p:oleObj name="Equation" r:id="rId14" imgW="4609800" imgH="7743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F378A0A-5D5B-8CD0-339B-D45CBEAA18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20517" y="5340350"/>
                        <a:ext cx="46101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978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E5A86-9708-7E18-FBB5-3C04ADA1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60C12A-E977-9350-3599-BDFE6B40E5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14400" lvl="2" indent="0">
              <a:spcBef>
                <a:spcPts val="1000"/>
              </a:spcBef>
              <a:buNone/>
            </a:pPr>
            <a:r>
              <a:rPr lang="en-US" altLang="zh-CN" dirty="0"/>
              <a:t>FVM </a:t>
            </a:r>
            <a:r>
              <a:rPr lang="zh-CN" altLang="en-US" dirty="0"/>
              <a:t>使用的均是中心差分，最后也均改写为 </a:t>
            </a:r>
            <a:r>
              <a:rPr lang="en-US" altLang="zh-CN" dirty="0"/>
              <a:t>Crank-Nicolson </a:t>
            </a:r>
            <a:r>
              <a:rPr lang="zh-CN" altLang="en-US" dirty="0"/>
              <a:t>格式，属于二阶截断。选择的数值积分法是梯形法，同为二阶截断。我们还应用了虚拟点法和直线插值，尝试构造高阶精度的差分格式和热量计算式，前者本质为 </a:t>
            </a:r>
            <a:r>
              <a:rPr lang="en-US" altLang="zh-CN" dirty="0"/>
              <a:t>FDM </a:t>
            </a:r>
            <a:r>
              <a:rPr lang="zh-CN" altLang="en-US" dirty="0"/>
              <a:t>方法，属于二阶截断，而根据直线插值的性质，后者理应是二阶截断。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所以，最可能的情况是，最终结果为全局二阶截断误差。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1200" dirty="0"/>
          </a:p>
          <a:p>
            <a:pPr marL="914400" lvl="1" indent="-457200">
              <a:spcBef>
                <a:spcPts val="1000"/>
              </a:spcBef>
              <a:buAutoNum type="circleNumDbPlain" startAt="2"/>
            </a:pPr>
            <a:r>
              <a:rPr lang="zh-CN" altLang="en-US" sz="2000" b="1" dirty="0"/>
              <a:t>实际截断误差</a:t>
            </a:r>
            <a:endParaRPr lang="en-US" altLang="zh-CN" sz="2000" b="1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如前文所述，解（边界热量）由 </a:t>
            </a:r>
            <a:r>
              <a:rPr lang="en-US" altLang="zh-CN" dirty="0"/>
              <a:t>Richardson </a:t>
            </a:r>
            <a:r>
              <a:rPr lang="zh-CN" altLang="en-US" dirty="0"/>
              <a:t>外推估计的收敛阶为 </a:t>
            </a:r>
            <a:r>
              <a:rPr lang="en-US" altLang="zh-CN" dirty="0"/>
              <a:t>2.0 </a:t>
            </a:r>
            <a:r>
              <a:rPr lang="zh-CN" altLang="en-US" dirty="0"/>
              <a:t>，这表明在空间方向上，全局的实际截断误差是二阶。很遗憾，由于无法放弃对 </a:t>
            </a:r>
            <a:r>
              <a:rPr lang="en-US" altLang="zh-CN" dirty="0"/>
              <a:t>Fo </a:t>
            </a:r>
            <a:r>
              <a:rPr lang="zh-CN" altLang="en-US" dirty="0"/>
              <a:t>的约束，我没想到验证时间方向截断误差水平的方法。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0190F8-862A-61A3-34E2-BA77DC79F02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65FED9-285B-A594-0F4C-6A42437DC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70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334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BB9A4-4436-FC54-1BE3-14E9BC30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01AF9-0447-C94E-5911-B364E98DF2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接下来，我们验证前文有待商榷的直线插值，是否真实有效提高了截断阶数。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我们做了模拟结果的对照。左图是控制体积温度做插值处理，右图是温度当作定值：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endParaRPr lang="en-US" altLang="zh-CN" sz="3200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网格相同，而右图明显是一阶截断收敛的特征。进一步做收敛阶观测，右图情况显示为 </a:t>
            </a:r>
            <a:r>
              <a:rPr lang="en-US" altLang="zh-CN" dirty="0"/>
              <a:t>1 </a:t>
            </a:r>
            <a:r>
              <a:rPr lang="zh-CN" altLang="en-US" dirty="0"/>
              <a:t>阶收敛。</a:t>
            </a:r>
            <a:endParaRPr lang="en-US" altLang="zh-CN" dirty="0"/>
          </a:p>
          <a:p>
            <a:pPr marL="914400" lvl="2" indent="0">
              <a:spcBef>
                <a:spcPts val="1000"/>
              </a:spcBef>
              <a:buNone/>
            </a:pPr>
            <a:r>
              <a:rPr lang="zh-CN" altLang="en-US" dirty="0"/>
              <a:t>这表明，仅在最后一步的热量计算环节，若未能正确重构边界通量、计算狄利克雷条件下准确物理边界的温度梯度，则将直接导致结果的全局一阶截断！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67EA38-7FAB-72E1-A1F6-8F5794B6D4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648186-63C9-1BE8-E903-830A201DB7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71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2B18D3-15F2-B80A-9031-7A6822A9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375" y="2271260"/>
            <a:ext cx="352457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3DECD2-D571-B803-0429-B2712F0C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96" t="64999"/>
          <a:stretch>
            <a:fillRect/>
          </a:stretch>
        </p:blipFill>
        <p:spPr>
          <a:xfrm>
            <a:off x="1600438" y="2271260"/>
            <a:ext cx="3591560" cy="1008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858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3572D-5C7D-619D-D252-37009627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79860-1233-548B-1798-05C087E371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arenR" startAt="4"/>
            </a:pPr>
            <a:r>
              <a:rPr lang="zh-CN" altLang="en-US" sz="2400" dirty="0"/>
              <a:t>离散格式的数值稳定性分析</a:t>
            </a:r>
            <a:endParaRPr lang="en-US" altLang="zh-CN" sz="2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本文 </a:t>
            </a:r>
            <a:r>
              <a:rPr lang="en-US" altLang="zh-CN" sz="2000" dirty="0"/>
              <a:t>FDM </a:t>
            </a:r>
            <a:r>
              <a:rPr lang="zh-CN" altLang="en-US" sz="2000" dirty="0"/>
              <a:t>均使用了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离散格式。由于非线性边界的影响有限，这里可简化为标准格式来作讨论。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altLang="zh-CN" sz="2000" dirty="0"/>
              <a:t>Crank-Nicolson </a:t>
            </a:r>
            <a:r>
              <a:rPr lang="zh-CN" altLang="en-US" sz="2000" dirty="0"/>
              <a:t>格式对导热偏微分方程是无条件稳定的。我们可以用 </a:t>
            </a:r>
            <a:r>
              <a:rPr lang="en-US" altLang="zh-CN" sz="2000" dirty="0"/>
              <a:t>Fourier </a:t>
            </a:r>
            <a:r>
              <a:rPr lang="zh-CN" altLang="en-US" sz="2000" dirty="0"/>
              <a:t>模态进行分析其稳定性。其放大因子为：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有                恒成立，因此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格式无条件稳定。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然而，格式的无条件稳定并不意味着可以随意设置网格参数。举一个例子（调试过程遇到的现象），保持网格分辨率为 </a:t>
            </a:r>
            <a:r>
              <a:rPr lang="en-US" altLang="zh-CN" sz="2000" dirty="0"/>
              <a:t>20 </a:t>
            </a:r>
            <a:r>
              <a:rPr lang="zh-CN" altLang="en-US" sz="2000" dirty="0"/>
              <a:t>，将时间步长设置为 </a:t>
            </a:r>
            <a:r>
              <a:rPr lang="en-US" altLang="zh-CN" sz="2000" dirty="0"/>
              <a:t>100 </a:t>
            </a:r>
            <a:r>
              <a:rPr lang="zh-CN" altLang="en-US" sz="2000" dirty="0"/>
              <a:t>秒，同样地使用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格式离散求解，我们会得到如下结果：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E9C692-5061-9DF8-3348-49EDE09AC7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55E622-FBF3-5F4E-3613-9F73161CF3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72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181B8EE-FA26-09BE-49C5-17D153E9B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3103"/>
              </p:ext>
            </p:extLst>
          </p:nvPr>
        </p:nvGraphicFramePr>
        <p:xfrm>
          <a:off x="4768850" y="3370580"/>
          <a:ext cx="2654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54280" imgH="634680" progId="Equation.DSMT4">
                  <p:embed/>
                </p:oleObj>
              </mc:Choice>
              <mc:Fallback>
                <p:oleObj name="Equation" r:id="rId2" imgW="2654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8850" y="3370580"/>
                        <a:ext cx="2654300" cy="635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3D0C951-FC84-F474-8778-F589C6D70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499478"/>
              </p:ext>
            </p:extLst>
          </p:nvPr>
        </p:nvGraphicFramePr>
        <p:xfrm>
          <a:off x="1559560" y="4163060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520" imgH="406080" progId="Equation.DSMT4">
                  <p:embed/>
                </p:oleObj>
              </mc:Choice>
              <mc:Fallback>
                <p:oleObj name="Equation" r:id="rId4" imgW="10285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9560" y="4163060"/>
                        <a:ext cx="1028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790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40056A5-749D-49EC-FECA-4F023C5F2B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36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如图所示，在最初若干时间步内，右边界附近的节点温度出现了反常的“振荡”现象，甚至超过了右边界温度 </a:t>
            </a:r>
            <a:r>
              <a:rPr lang="en-US" altLang="zh-CN" sz="2000" dirty="0"/>
              <a:t>100 </a:t>
            </a:r>
            <a:r>
              <a:rPr lang="zh-CN" altLang="en-US" sz="2000" dirty="0"/>
              <a:t>多 </a:t>
            </a:r>
            <a:r>
              <a:rPr lang="en-US" altLang="zh-CN" sz="2000" dirty="0"/>
              <a:t>K 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热方程是抛物型 </a:t>
            </a:r>
            <a:r>
              <a:rPr lang="en-US" altLang="zh-CN" sz="2000" dirty="0"/>
              <a:t>PDE </a:t>
            </a:r>
            <a:r>
              <a:rPr lang="zh-CN" altLang="en-US" sz="2000" dirty="0"/>
              <a:t>，这个结果在数学物理上都是不合理的。</a:t>
            </a:r>
            <a:endParaRPr lang="en-US" altLang="zh-CN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FBF420-63BC-E3FD-07A3-7609AD1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F7CDA4-723A-FF3C-2F8D-577EA2D6A9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A39D3C-DCFC-2C1F-E643-51AA01509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73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3A296D-8F50-6910-0ECD-DAE27F3E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76" y="1130300"/>
            <a:ext cx="7456248" cy="325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803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E7EC7-AA48-3614-1B6A-37975E83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1E107-E350-126F-210E-C2E849016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这是因为使用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格式离散求解 </a:t>
            </a:r>
            <a:r>
              <a:rPr lang="en-US" altLang="zh-CN" sz="2000" dirty="0"/>
              <a:t>PDE </a:t>
            </a:r>
            <a:r>
              <a:rPr lang="zh-CN" altLang="en-US" sz="2000" dirty="0"/>
              <a:t>会受到非光滑边界的激发，引起“振荡响应”。为了解释这一点，我们继续使用 </a:t>
            </a:r>
            <a:r>
              <a:rPr lang="en-US" altLang="zh-CN" sz="2000" dirty="0"/>
              <a:t>Fourier </a:t>
            </a:r>
            <a:r>
              <a:rPr lang="zh-CN" altLang="en-US" sz="2000" dirty="0"/>
              <a:t>模态分析其内在机理。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由于右边界为狄利克雷边界，边界不相容，所以可认为必然包含最高模态            。此时放大因子为：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altLang="zh-CN" sz="2000" dirty="0"/>
              <a:t>                                   </a:t>
            </a:r>
            <a:br>
              <a:rPr lang="en-US" altLang="zh-CN" sz="2000" dirty="0"/>
            </a:br>
            <a:r>
              <a:rPr lang="zh-CN" altLang="en-US" sz="2000" dirty="0"/>
              <a:t>根据图像，当              时，          ；当              时，          。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由此可见，若傅里叶数 </a:t>
            </a:r>
            <a:r>
              <a:rPr lang="en-US" altLang="zh-CN" sz="2000" dirty="0"/>
              <a:t>Fo </a:t>
            </a:r>
            <a:r>
              <a:rPr lang="zh-CN" altLang="en-US" sz="2000" dirty="0"/>
              <a:t>较大，离散格式的放大因子会出</a:t>
            </a:r>
            <a:br>
              <a:rPr lang="en-US" altLang="zh-CN" sz="2000" dirty="0"/>
            </a:br>
            <a:r>
              <a:rPr lang="zh-CN" altLang="en-US" sz="2000" dirty="0"/>
              <a:t>现负数的情况，离散误差随时间步变号，就会出现如上文所</a:t>
            </a:r>
            <a:br>
              <a:rPr lang="en-US" altLang="zh-CN" sz="2000" dirty="0"/>
            </a:br>
            <a:r>
              <a:rPr lang="zh-CN" altLang="en-US" sz="2000" dirty="0"/>
              <a:t>说的温度振荡现象。</a:t>
            </a:r>
            <a:endParaRPr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757BEC-CF66-0530-10EA-2B1D54C611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F07D9-E489-4DEF-C9A6-D427245A99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74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19FD334-C512-BC43-4931-437AF3043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817586"/>
              </p:ext>
            </p:extLst>
          </p:nvPr>
        </p:nvGraphicFramePr>
        <p:xfrm>
          <a:off x="9525000" y="2179003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9480" imgH="241200" progId="Equation.DSMT4">
                  <p:embed/>
                </p:oleObj>
              </mc:Choice>
              <mc:Fallback>
                <p:oleObj name="Equation" r:id="rId2" imgW="609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5000" y="2179003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014EC33-8FA4-05BD-A308-37FF929B55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968712"/>
              </p:ext>
            </p:extLst>
          </p:nvPr>
        </p:nvGraphicFramePr>
        <p:xfrm>
          <a:off x="5207000" y="2627774"/>
          <a:ext cx="1778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634680" progId="Equation.DSMT4">
                  <p:embed/>
                </p:oleObj>
              </mc:Choice>
              <mc:Fallback>
                <p:oleObj name="Equation" r:id="rId4" imgW="1777680" imgH="6346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181B8EE-FA26-09BE-49C5-17D153E9B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0" y="2627774"/>
                        <a:ext cx="1778000" cy="635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D9FD9B4-E426-B981-8F81-E58A1EE2E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519" y="2898161"/>
            <a:ext cx="3140634" cy="288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AD0FB33-7ECD-80BF-E7AE-1F7C46D3E7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367972"/>
              </p:ext>
            </p:extLst>
          </p:nvPr>
        </p:nvGraphicFramePr>
        <p:xfrm>
          <a:off x="2813050" y="3511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3050" y="3511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3723094-0D49-DE65-FA53-82237DA31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163234"/>
              </p:ext>
            </p:extLst>
          </p:nvPr>
        </p:nvGraphicFramePr>
        <p:xfrm>
          <a:off x="4358640" y="351155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41200" progId="Equation.DSMT4">
                  <p:embed/>
                </p:oleObj>
              </mc:Choice>
              <mc:Fallback>
                <p:oleObj name="Equation" r:id="rId9" imgW="609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8640" y="351155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B3402DA-8DA9-AD09-086A-B6D72AB07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44868"/>
              </p:ext>
            </p:extLst>
          </p:nvPr>
        </p:nvGraphicFramePr>
        <p:xfrm>
          <a:off x="5612130" y="3511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AD0FB33-7ECD-80BF-E7AE-1F7C46D3E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12130" y="3511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B4AEA88-57C5-7D01-27A7-CE9B1CCD47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3583"/>
              </p:ext>
            </p:extLst>
          </p:nvPr>
        </p:nvGraphicFramePr>
        <p:xfrm>
          <a:off x="7157720" y="351155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41200" progId="Equation.DSMT4">
                  <p:embed/>
                </p:oleObj>
              </mc:Choice>
              <mc:Fallback>
                <p:oleObj name="Equation" r:id="rId13" imgW="60948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3723094-0D49-DE65-FA53-82237DA31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57720" y="351155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8483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9D138-30F0-CCD4-E656-B930FC0E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E7FEA-2373-7C4F-0907-651308609D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CN" altLang="en-US" sz="2000" dirty="0"/>
              <a:t>我们验算两个网格的傅里叶数。</a:t>
            </a:r>
            <a:endParaRPr lang="en-US" altLang="zh-CN" sz="2000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2000" dirty="0"/>
              <a:t>时间步长为 </a:t>
            </a:r>
            <a:r>
              <a:rPr lang="en-US" altLang="zh-CN" sz="2000" dirty="0"/>
              <a:t>100 </a:t>
            </a:r>
            <a:r>
              <a:rPr lang="zh-CN" altLang="en-US" sz="2000" dirty="0"/>
              <a:t>秒：</a:t>
            </a:r>
            <a:endParaRPr lang="en-US" altLang="zh-CN" sz="2000" dirty="0"/>
          </a:p>
          <a:p>
            <a:pPr marL="914400" lvl="1" indent="-457200">
              <a:buFont typeface="+mj-ea"/>
              <a:buAutoNum type="circleNumDbPlain"/>
            </a:pPr>
            <a:endParaRPr lang="en-US" altLang="zh-CN" sz="2000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2000" dirty="0"/>
              <a:t>时间步长为 </a:t>
            </a:r>
            <a:r>
              <a:rPr lang="en-US" altLang="zh-CN" sz="2000" dirty="0"/>
              <a:t>10 </a:t>
            </a:r>
            <a:r>
              <a:rPr lang="zh-CN" altLang="en-US" sz="2000" dirty="0"/>
              <a:t>秒：</a:t>
            </a:r>
            <a:endParaRPr lang="en-US" altLang="zh-CN" sz="2000" dirty="0"/>
          </a:p>
          <a:p>
            <a:pPr marL="914400" lvl="1" indent="-457200">
              <a:buFont typeface="+mj-ea"/>
              <a:buAutoNum type="circleNumDbPlain"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显然，① 情况的 </a:t>
            </a:r>
            <a:r>
              <a:rPr lang="en-US" altLang="zh-CN" sz="2000" dirty="0"/>
              <a:t>Fo </a:t>
            </a:r>
            <a:r>
              <a:rPr lang="zh-CN" altLang="en-US" sz="2000" dirty="0"/>
              <a:t>远大于 </a:t>
            </a:r>
            <a:r>
              <a:rPr lang="en-US" altLang="zh-CN" sz="2000" dirty="0"/>
              <a:t>0.5 </a:t>
            </a:r>
            <a:r>
              <a:rPr lang="zh-CN" altLang="en-US" sz="2000" dirty="0"/>
              <a:t>，          值落在负数区间。这便解释了使用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格式离散求得的解在狄利克雷边界附近会出现振荡的根本原因。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实际上，           仅代表“最坏”的情况，是否发生振荡还需考虑全模态的总影响以及离散误差的频域特性。在不相容狄利克雷边界附近，高模态的“总贡献”不一定很大，这就是为什么即使 </a:t>
            </a:r>
            <a:r>
              <a:rPr lang="en-US" altLang="zh-CN" sz="2000" dirty="0"/>
              <a:t>Fo </a:t>
            </a:r>
            <a:r>
              <a:rPr lang="zh-CN" altLang="en-US" sz="2000" dirty="0"/>
              <a:t>≈</a:t>
            </a:r>
            <a:r>
              <a:rPr lang="en-US" altLang="zh-CN" sz="2000" dirty="0"/>
              <a:t> 1 </a:t>
            </a:r>
            <a:r>
              <a:rPr lang="zh-CN" altLang="en-US" sz="2000" dirty="0"/>
              <a:t>也没有出现显现明显的振荡现象。但如前文所述，热流曲线前部仍表现出轻微的振荡形态，这表明高模态的“贡献”仍是有迹可循的。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E84C7B-A30B-2034-91EF-9B5CB70326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708628-746E-3653-C665-DADDB881D2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75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25E1B9D-E2CC-FB7A-04BE-828809110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497612"/>
              </p:ext>
            </p:extLst>
          </p:nvPr>
        </p:nvGraphicFramePr>
        <p:xfrm>
          <a:off x="4110990" y="1473518"/>
          <a:ext cx="5219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19640" imgH="761760" progId="Equation.DSMT4">
                  <p:embed/>
                </p:oleObj>
              </mc:Choice>
              <mc:Fallback>
                <p:oleObj name="Equation" r:id="rId2" imgW="5219640" imgH="7617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25E1B9D-E2CC-FB7A-04BE-828809110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0990" y="1473518"/>
                        <a:ext cx="5219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24F4E0C-FF1C-2087-E088-AAC7ADAA85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886245"/>
              </p:ext>
            </p:extLst>
          </p:nvPr>
        </p:nvGraphicFramePr>
        <p:xfrm>
          <a:off x="4110990" y="2483487"/>
          <a:ext cx="5092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92560" imgH="761760" progId="Equation.DSMT4">
                  <p:embed/>
                </p:oleObj>
              </mc:Choice>
              <mc:Fallback>
                <p:oleObj name="Equation" r:id="rId4" imgW="5092560" imgH="7617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25E1B9D-E2CC-FB7A-04BE-828809110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0990" y="2483487"/>
                        <a:ext cx="5092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D7312D-8DCE-4212-3FFE-4BB31ACAE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645644"/>
              </p:ext>
            </p:extLst>
          </p:nvPr>
        </p:nvGraphicFramePr>
        <p:xfrm>
          <a:off x="2357120" y="4419283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09480" imgH="241200" progId="Equation.DSMT4">
                  <p:embed/>
                </p:oleObj>
              </mc:Choice>
              <mc:Fallback>
                <p:oleObj name="Equation" r:id="rId6" imgW="60948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19FD334-C512-BC43-4931-437AF30431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7120" y="4419283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DDA469B-6D83-2B05-2E2B-408F61E398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25562"/>
              </p:ext>
            </p:extLst>
          </p:nvPr>
        </p:nvGraphicFramePr>
        <p:xfrm>
          <a:off x="5120640" y="3489324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380880" progId="Equation.DSMT4">
                  <p:embed/>
                </p:oleObj>
              </mc:Choice>
              <mc:Fallback>
                <p:oleObj name="Equation" r:id="rId8" imgW="6094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0640" y="3489324"/>
                        <a:ext cx="609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666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CF924-B322-8702-DA96-6347DE2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相关的数值分析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B6686-598F-4BC3-88BD-08A0B2B7D6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CN" altLang="en-US" sz="2000" dirty="0"/>
              <a:t>因此，即使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格式无条件稳定，仍可能造成解在局部位置非物理性失真。构造网格时应注意尽量满足全模态               ，即</a:t>
            </a:r>
            <a:r>
              <a:rPr lang="en-US" altLang="zh-CN" sz="2000" dirty="0"/>
              <a:t>             </a:t>
            </a:r>
            <a:r>
              <a:rPr lang="zh-CN" altLang="en-US" sz="2000" dirty="0"/>
              <a:t>（与 </a:t>
            </a:r>
            <a:r>
              <a:rPr lang="en-US" altLang="zh-CN" sz="2000" dirty="0"/>
              <a:t>CFL </a:t>
            </a:r>
            <a:r>
              <a:rPr lang="zh-CN" altLang="en-US" sz="2000" dirty="0"/>
              <a:t>条件相同）。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另外，从           的表达式可知，</a:t>
            </a:r>
            <a:r>
              <a:rPr lang="en-US" altLang="zh-CN" sz="2000" dirty="0"/>
              <a:t> Crank-Nicolson </a:t>
            </a:r>
            <a:r>
              <a:rPr lang="zh-CN" altLang="en-US" sz="2000" dirty="0"/>
              <a:t>格式的放大因子到较大绝对值。在初始时刻的边界附近，由差分近似计算的空间导数会有较大的离散误差，却因为缺乏数值耗散，导致误差在短时间内不能耗散至较低水平。前文所提到的热流量曲线左端出现瞬态值尖峰正是这个原因。同时，数值微分也使得现象更加明显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D338AD-31E9-A913-F8AD-C72B51F8F6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F9B66F-46AC-88C3-9A15-8E2303D869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76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12F000-DD82-0BC1-6483-F50343202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068302"/>
              </p:ext>
            </p:extLst>
          </p:nvPr>
        </p:nvGraphicFramePr>
        <p:xfrm>
          <a:off x="2330450" y="2072640"/>
          <a:ext cx="596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880" imgH="380880" progId="Equation.DSMT4">
                  <p:embed/>
                </p:oleObj>
              </mc:Choice>
              <mc:Fallback>
                <p:oleObj name="Equation" r:id="rId2" imgW="5968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0450" y="2072640"/>
                        <a:ext cx="5969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5A6492-6FAE-63A6-4D9C-28E346B8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535126"/>
              </p:ext>
            </p:extLst>
          </p:nvPr>
        </p:nvGraphicFramePr>
        <p:xfrm>
          <a:off x="4874260" y="1607820"/>
          <a:ext cx="977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77760" imgH="380880" progId="Equation.DSMT4">
                  <p:embed/>
                </p:oleObj>
              </mc:Choice>
              <mc:Fallback>
                <p:oleObj name="Equation" r:id="rId4" imgW="977760" imgH="3808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12F000-DD82-0BC1-6483-F50343202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260" y="1607820"/>
                        <a:ext cx="9779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23C843A-6CDF-8F3A-BD92-B5A601A8C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042303"/>
              </p:ext>
            </p:extLst>
          </p:nvPr>
        </p:nvGraphicFramePr>
        <p:xfrm>
          <a:off x="6466205" y="164592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1440" imgH="241200" progId="Equation.DSMT4">
                  <p:embed/>
                </p:oleObj>
              </mc:Choice>
              <mc:Fallback>
                <p:oleObj name="Equation" r:id="rId6" imgW="9014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25A6492-6FAE-63A6-4D9C-28E346B89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66205" y="164592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08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56F05-6414-56B8-4A29-DAE64E5F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D7091-A379-9DF4-7739-FEF83E348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令与原式                                        相等，再代入     和     ，分子分母同时消去     ，可得二阶空间导数的差分格式： </a:t>
            </a:r>
            <a:endParaRPr lang="en-US" altLang="zh-CN" sz="200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2000" b="0" dirty="0"/>
          </a:p>
          <a:p>
            <a:pPr marL="457200" lvl="1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b="0" dirty="0"/>
              <a:t>该空间导数是二阶截断精度的。</a:t>
            </a:r>
            <a:r>
              <a:rPr lang="zh-CN" altLang="en-US" sz="2000" dirty="0"/>
              <a:t>后文我们将会大量用到这个结论。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48113C-AB94-5D82-8F37-C6F5C77330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C65054-4882-DEE7-BA37-D5A89DDB4B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8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5BC9E79-D6B2-C5F0-81C3-94369FF0B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062971"/>
              </p:ext>
            </p:extLst>
          </p:nvPr>
        </p:nvGraphicFramePr>
        <p:xfrm>
          <a:off x="2311794" y="1220240"/>
          <a:ext cx="280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06560" imgH="330120" progId="Equation.DSMT4">
                  <p:embed/>
                </p:oleObj>
              </mc:Choice>
              <mc:Fallback>
                <p:oleObj name="Equation" r:id="rId2" imgW="2806560" imgH="3301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3DE7F83-8EC7-E1EC-A3C5-03029684C9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794" y="1220240"/>
                        <a:ext cx="280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EEF7ED5-2121-7955-12C4-3343F0193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070726"/>
              </p:ext>
            </p:extLst>
          </p:nvPr>
        </p:nvGraphicFramePr>
        <p:xfrm>
          <a:off x="6810300" y="127104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228600" progId="Equation.DSMT4">
                  <p:embed/>
                </p:oleObj>
              </mc:Choice>
              <mc:Fallback>
                <p:oleObj name="Equation" r:id="rId4" imgW="215640" imgH="2286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830C336-22AD-2C89-31F2-4DDDA1B19E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0300" y="1271040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D728A66-ECDF-B0A3-D161-CB0907A20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604861"/>
              </p:ext>
            </p:extLst>
          </p:nvPr>
        </p:nvGraphicFramePr>
        <p:xfrm>
          <a:off x="7472223" y="1264690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640" imgH="241200" progId="Equation.DSMT4">
                  <p:embed/>
                </p:oleObj>
              </mc:Choice>
              <mc:Fallback>
                <p:oleObj name="Equation" r:id="rId6" imgW="215640" imgH="2412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3FF0B32-B1CD-2891-A596-D8C3F2B97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72223" y="1264690"/>
                        <a:ext cx="215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D954A16-0847-FAFD-397E-E833FB6B9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802409"/>
              </p:ext>
            </p:extLst>
          </p:nvPr>
        </p:nvGraphicFramePr>
        <p:xfrm>
          <a:off x="10127785" y="127104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2A84BC41-9F6C-6E43-5892-945B311CEA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27785" y="1271040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93B8EEE-BFC1-D10C-F01B-5729CC4E8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165928"/>
              </p:ext>
            </p:extLst>
          </p:nvPr>
        </p:nvGraphicFramePr>
        <p:xfrm>
          <a:off x="3187700" y="2034336"/>
          <a:ext cx="5816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816520" imgH="774360" progId="Equation.DSMT4">
                  <p:embed/>
                </p:oleObj>
              </mc:Choice>
              <mc:Fallback>
                <p:oleObj name="Equation" r:id="rId10" imgW="5816520" imgH="7743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CA79DD-DB3B-FD7D-0B64-7203D3F3B0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87700" y="2034336"/>
                        <a:ext cx="5816600" cy="7747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11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93C82-7CE5-308E-09CB-553BE9E6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 </a:t>
            </a:r>
            <a:r>
              <a:rPr lang="zh-CN" altLang="en-US" dirty="0"/>
              <a:t>离散化的导热微分方程及热量的数值计算式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0A335-71D4-2A25-8ED2-9BA85E15C6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lphaLcParenR" startAt="2"/>
            </a:pPr>
            <a:r>
              <a:rPr lang="zh-CN" altLang="en-US" sz="2400" dirty="0"/>
              <a:t>推导中间节点处控制方程的离散格式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zh-CN" altLang="en-US" sz="2000" dirty="0"/>
              <a:t>为得到时间方向上离散误差更小的温度场解，我们采用时间与空间方向均为二阶精度的 </a:t>
            </a:r>
            <a:r>
              <a:rPr lang="en-US" altLang="zh-CN" sz="2000" dirty="0"/>
              <a:t>Crank-Nicolson </a:t>
            </a:r>
            <a:r>
              <a:rPr lang="zh-CN" altLang="en-US" sz="2000" dirty="0"/>
              <a:t>差分格式离散导热微分方程。那么空间导数写成位置     的中心差分，时间导数写成        时间步的代数平均：</a:t>
            </a:r>
            <a:endParaRPr lang="en-US" altLang="zh-CN" sz="2000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41E1CD-7A6A-35F6-A04E-9C83D4C4C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博学慎思 明辨笃行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CECBB2-7B99-8E10-DCEB-8BD3B26820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 </a:t>
            </a:r>
            <a:fld id="{E0636391-671F-441A-88CD-087D895C35BE}" type="slidenum">
              <a:rPr lang="zh-CN" altLang="en-US" smtClean="0"/>
              <a:t>9</a:t>
            </a:fld>
            <a:r>
              <a:rPr lang="zh-CN" altLang="en-US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pc="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—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17644-ED61-28B9-50FF-2FEDA359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494" y="2832435"/>
            <a:ext cx="3043506" cy="182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D44439B-CA69-8741-74DE-D9D38E906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708025"/>
              </p:ext>
            </p:extLst>
          </p:nvPr>
        </p:nvGraphicFramePr>
        <p:xfrm>
          <a:off x="9059594" y="2269923"/>
          <a:ext cx="228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8600" imgH="190440" progId="Equation.DSMT4">
                  <p:embed/>
                </p:oleObj>
              </mc:Choice>
              <mc:Fallback>
                <p:oleObj name="Equation" r:id="rId3" imgW="228600" imgH="1904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BC81211-C5C9-DD1B-E67F-834A4994F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59594" y="2269923"/>
                        <a:ext cx="2286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F874B67-21FE-A9AA-AC4F-F3BD5283D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735065"/>
              </p:ext>
            </p:extLst>
          </p:nvPr>
        </p:nvGraphicFramePr>
        <p:xfrm>
          <a:off x="2305050" y="2613612"/>
          <a:ext cx="457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330120" progId="Equation.DSMT4">
                  <p:embed/>
                </p:oleObj>
              </mc:Choice>
              <mc:Fallback>
                <p:oleObj name="Equation" r:id="rId5" imgW="457200" imgH="3301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D44439B-CA69-8741-74DE-D9D38E906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5050" y="2613612"/>
                        <a:ext cx="457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8C9159F-ADF3-E5CE-53E3-B28C0CE3CB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024645"/>
              </p:ext>
            </p:extLst>
          </p:nvPr>
        </p:nvGraphicFramePr>
        <p:xfrm>
          <a:off x="1758950" y="3160148"/>
          <a:ext cx="1879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79560" imgH="647640" progId="Equation.DSMT4">
                  <p:embed/>
                </p:oleObj>
              </mc:Choice>
              <mc:Fallback>
                <p:oleObj name="Equation" r:id="rId7" imgW="1879560" imgH="6476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A93AEBEE-2BF0-2D12-ECC0-A0611399D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3160148"/>
                        <a:ext cx="18796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D5347F-5A3E-7B11-62BB-CC2B1C3E8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873814"/>
              </p:ext>
            </p:extLst>
          </p:nvPr>
        </p:nvGraphicFramePr>
        <p:xfrm>
          <a:off x="1758950" y="4089400"/>
          <a:ext cx="86741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73840" imgH="1650960" progId="Equation.DSMT4">
                  <p:embed/>
                </p:oleObj>
              </mc:Choice>
              <mc:Fallback>
                <p:oleObj name="Equation" r:id="rId9" imgW="8673840" imgH="16509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B0235BF-2BFC-1BB1-DFD1-AA3F556674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8950" y="4089400"/>
                        <a:ext cx="86741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092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616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SCUT 华工通用模板​">
  <a:themeElements>
    <a:clrScheme name="我给母校送模板_陕西师范大学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D82B9"/>
      </a:accent1>
      <a:accent2>
        <a:srgbClr val="23AF96"/>
      </a:accent2>
      <a:accent3>
        <a:srgbClr val="78B446"/>
      </a:accent3>
      <a:accent4>
        <a:srgbClr val="E1A52D"/>
      </a:accent4>
      <a:accent5>
        <a:srgbClr val="BE3C32"/>
      </a:accent5>
      <a:accent6>
        <a:srgbClr val="9B5AB4"/>
      </a:accent6>
      <a:hlink>
        <a:srgbClr val="2D82B9"/>
      </a:hlink>
      <a:folHlink>
        <a:srgbClr val="BFBFB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2400" dirty="0">
            <a:solidFill>
              <a:schemeClr val="bg2">
                <a:lumMod val="1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4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+mn-ea"/>
            <a:sym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我给母校送模板_陕西师范大学">
    <a:dk1>
      <a:srgbClr val="000000"/>
    </a:dk1>
    <a:lt1>
      <a:srgbClr val="FFFFFF"/>
    </a:lt1>
    <a:dk2>
      <a:srgbClr val="778495"/>
    </a:dk2>
    <a:lt2>
      <a:srgbClr val="F0F0F0"/>
    </a:lt2>
    <a:accent1>
      <a:srgbClr val="2D82B9"/>
    </a:accent1>
    <a:accent2>
      <a:srgbClr val="23AF96"/>
    </a:accent2>
    <a:accent3>
      <a:srgbClr val="78B446"/>
    </a:accent3>
    <a:accent4>
      <a:srgbClr val="E1A52D"/>
    </a:accent4>
    <a:accent5>
      <a:srgbClr val="BE3C32"/>
    </a:accent5>
    <a:accent6>
      <a:srgbClr val="9B5AB4"/>
    </a:accent6>
    <a:hlink>
      <a:srgbClr val="2D82B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7154</TotalTime>
  <Words>7197</Words>
  <Application>Microsoft Office PowerPoint</Application>
  <PresentationFormat>宽屏</PresentationFormat>
  <Paragraphs>611</Paragraphs>
  <Slides>76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76</vt:i4>
      </vt:variant>
    </vt:vector>
  </HeadingPairs>
  <TitlesOfParts>
    <vt:vector size="83" baseType="lpstr">
      <vt:lpstr>等线</vt:lpstr>
      <vt:lpstr>微软雅黑</vt:lpstr>
      <vt:lpstr>Arial</vt:lpstr>
      <vt:lpstr>Times New Roman</vt:lpstr>
      <vt:lpstr>SCUT 华工通用模板​</vt:lpstr>
      <vt:lpstr>Equation</vt:lpstr>
      <vt:lpstr>MathType 6.0 Equation</vt:lpstr>
      <vt:lpstr>数值离散方法</vt:lpstr>
      <vt:lpstr>目录</vt:lpstr>
      <vt:lpstr>1.  数值离散方法及其解题思路</vt:lpstr>
      <vt:lpstr>1.  数值离散方法及其解题思路</vt:lpstr>
      <vt:lpstr>1.  数值离散方法及其解题思路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2.  离散化的导热微分方程及热量的数值计算式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3.  多层的一维非稳态导热温度场求解器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4.  求解过程与结果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5.  数据的处理与分析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  <vt:lpstr>6.  相关的数值分析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蛋 蛋</dc:creator>
  <cp:lastModifiedBy>Ziyin Zhang</cp:lastModifiedBy>
  <cp:revision>1734</cp:revision>
  <dcterms:created xsi:type="dcterms:W3CDTF">2019-01-19T05:23:00Z</dcterms:created>
  <dcterms:modified xsi:type="dcterms:W3CDTF">2025-11-16T04:14:51Z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CCAB7965E2674250BD01A50646D23BE7_12</vt:lpwstr>
  </property>
  <property fmtid="{D5CDD505-2E9C-101B-9397-08002B2CF9AE}" pid="3" name="KSOProductBuildVer">
    <vt:lpwstr>2052-12.1.0.23125</vt:lpwstr>
  </property>
</Properties>
</file>